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C Steelfish" charset="0"/>
      <p:regular r:id="rId16"/>
    </p:embeddedFont>
    <p:embeddedFont>
      <p:font typeface="Dynamo Medium" charset="0"/>
      <p:regular r:id="rId17"/>
    </p:embeddedFont>
    <p:embeddedFont>
      <p:font typeface="Bellota Bold" charset="0"/>
      <p:regular r:id="rId18"/>
    </p:embeddedFont>
    <p:embeddedFont>
      <p:font typeface="Rosario Bold" charset="0"/>
      <p:regular r:id="rId19"/>
    </p:embeddedFont>
    <p:embeddedFont>
      <p:font typeface="Calistoga" charset="0"/>
      <p:regular r:id="rId20"/>
    </p:embeddedFont>
    <p:embeddedFont>
      <p:font typeface="Rosario" charset="0"/>
      <p:regular r:id="rId21"/>
    </p:embeddedFont>
    <p:embeddedFont>
      <p:font typeface="Bellota Bold Italics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3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8412-5EB0-4728-BA3B-465AFD37D16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1FDE6-A841-4D22-9B9F-94445F35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FDE6-A841-4D22-9B9F-94445F35E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svg"/><Relationship Id="rId7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.svg"/><Relationship Id="rId4" Type="http://schemas.openxmlformats.org/officeDocument/2006/relationships/image" Target="../media/image13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2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30.svg"/><Relationship Id="rId1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oalaiacovantonovici.ro" TargetMode="External"/><Relationship Id="rId3" Type="http://schemas.openxmlformats.org/officeDocument/2006/relationships/image" Target="../media/image13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15.svg"/><Relationship Id="rId10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svg"/><Relationship Id="rId7" Type="http://schemas.openxmlformats.org/officeDocument/2006/relationships/image" Target="../media/image2.sv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svg"/><Relationship Id="rId7" Type="http://schemas.openxmlformats.org/officeDocument/2006/relationships/image" Target="../media/image2.svg"/><Relationship Id="rId12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31.pn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8.png"/><Relationship Id="rId12" Type="http://schemas.openxmlformats.org/officeDocument/2006/relationships/image" Target="../media/image45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43.svg"/><Relationship Id="rId4" Type="http://schemas.openxmlformats.org/officeDocument/2006/relationships/image" Target="../media/image27.jpeg"/><Relationship Id="rId9" Type="http://schemas.openxmlformats.org/officeDocument/2006/relationships/image" Target="../media/image29.png"/><Relationship Id="rId14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80065" y="-461512"/>
            <a:ext cx="7412723" cy="11210025"/>
            <a:chOff x="0" y="0"/>
            <a:chExt cx="1952322" cy="2952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2322" cy="2952435"/>
            </a:xfrm>
            <a:custGeom>
              <a:avLst/>
              <a:gdLst/>
              <a:ahLst/>
              <a:cxnLst/>
              <a:rect l="l" t="t" r="r" b="b"/>
              <a:pathLst>
                <a:path w="1952322" h="2952435">
                  <a:moveTo>
                    <a:pt x="0" y="0"/>
                  </a:moveTo>
                  <a:lnTo>
                    <a:pt x="1952322" y="0"/>
                  </a:lnTo>
                  <a:lnTo>
                    <a:pt x="1952322" y="2952435"/>
                  </a:lnTo>
                  <a:lnTo>
                    <a:pt x="0" y="2952435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52322" cy="3000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V="1">
            <a:off x="-3063056" y="6517192"/>
            <a:ext cx="6126112" cy="3540036"/>
          </a:xfrm>
          <a:custGeom>
            <a:avLst/>
            <a:gdLst/>
            <a:ahLst/>
            <a:cxnLst/>
            <a:rect l="l" t="t" r="r" b="b"/>
            <a:pathLst>
              <a:path w="6126112" h="3540036">
                <a:moveTo>
                  <a:pt x="0" y="3540037"/>
                </a:moveTo>
                <a:lnTo>
                  <a:pt x="6126112" y="3540037"/>
                </a:lnTo>
                <a:lnTo>
                  <a:pt x="6126112" y="0"/>
                </a:lnTo>
                <a:lnTo>
                  <a:pt x="0" y="0"/>
                </a:lnTo>
                <a:lnTo>
                  <a:pt x="0" y="354003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6643"/>
            </a:stretch>
          </a:blipFill>
        </p:spPr>
      </p:sp>
      <p:grpSp>
        <p:nvGrpSpPr>
          <p:cNvPr id="6" name="Group 6"/>
          <p:cNvGrpSpPr/>
          <p:nvPr/>
        </p:nvGrpSpPr>
        <p:grpSpPr>
          <a:xfrm rot="-5400000">
            <a:off x="809361" y="3253281"/>
            <a:ext cx="10724565" cy="3780438"/>
            <a:chOff x="0" y="0"/>
            <a:chExt cx="1276328" cy="4499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328" cy="449909"/>
            </a:xfrm>
            <a:custGeom>
              <a:avLst/>
              <a:gdLst/>
              <a:ahLst/>
              <a:cxnLst/>
              <a:rect l="l" t="t" r="r" b="b"/>
              <a:pathLst>
                <a:path w="1276328" h="449909">
                  <a:moveTo>
                    <a:pt x="425673" y="19070"/>
                  </a:moveTo>
                  <a:cubicBezTo>
                    <a:pt x="490895" y="7556"/>
                    <a:pt x="565497" y="0"/>
                    <a:pt x="638508" y="0"/>
                  </a:cubicBezTo>
                  <a:cubicBezTo>
                    <a:pt x="711521" y="0"/>
                    <a:pt x="781778" y="6476"/>
                    <a:pt x="846522" y="17990"/>
                  </a:cubicBezTo>
                  <a:cubicBezTo>
                    <a:pt x="847902" y="18350"/>
                    <a:pt x="849278" y="18350"/>
                    <a:pt x="850655" y="18710"/>
                  </a:cubicBezTo>
                  <a:cubicBezTo>
                    <a:pt x="1093798" y="64765"/>
                    <a:pt x="1272884" y="186379"/>
                    <a:pt x="1276328" y="320441"/>
                  </a:cubicBezTo>
                  <a:lnTo>
                    <a:pt x="1276328" y="449909"/>
                  </a:lnTo>
                  <a:lnTo>
                    <a:pt x="0" y="449909"/>
                  </a:lnTo>
                  <a:lnTo>
                    <a:pt x="0" y="320537"/>
                  </a:lnTo>
                  <a:cubicBezTo>
                    <a:pt x="3444" y="185660"/>
                    <a:pt x="179774" y="64045"/>
                    <a:pt x="425673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1276328" cy="37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 flipV="1">
            <a:off x="-3063056" y="337862"/>
            <a:ext cx="6126112" cy="3540036"/>
          </a:xfrm>
          <a:custGeom>
            <a:avLst/>
            <a:gdLst/>
            <a:ahLst/>
            <a:cxnLst/>
            <a:rect l="l" t="t" r="r" b="b"/>
            <a:pathLst>
              <a:path w="6126112" h="3540036">
                <a:moveTo>
                  <a:pt x="0" y="3540037"/>
                </a:moveTo>
                <a:lnTo>
                  <a:pt x="6126112" y="3540037"/>
                </a:lnTo>
                <a:lnTo>
                  <a:pt x="6126112" y="0"/>
                </a:lnTo>
                <a:lnTo>
                  <a:pt x="0" y="0"/>
                </a:lnTo>
                <a:lnTo>
                  <a:pt x="0" y="354003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6643"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655205" y="1677446"/>
            <a:ext cx="7806416" cy="7775922"/>
            <a:chOff x="0" y="0"/>
            <a:chExt cx="6502400" cy="6477000"/>
          </a:xfrm>
        </p:grpSpPr>
        <p:sp>
          <p:nvSpPr>
            <p:cNvPr id="11" name="Freeform 1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19874" t="-20878" r="-30550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521471" y="786007"/>
            <a:ext cx="5650172" cy="8714987"/>
          </a:xfrm>
          <a:custGeom>
            <a:avLst/>
            <a:gdLst/>
            <a:ahLst/>
            <a:cxnLst/>
            <a:rect l="l" t="t" r="r" b="b"/>
            <a:pathLst>
              <a:path w="5650172" h="8714987">
                <a:moveTo>
                  <a:pt x="0" y="0"/>
                </a:moveTo>
                <a:lnTo>
                  <a:pt x="5650173" y="0"/>
                </a:lnTo>
                <a:lnTo>
                  <a:pt x="5650173" y="8714986"/>
                </a:lnTo>
                <a:lnTo>
                  <a:pt x="0" y="8714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5462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452524" y="6806736"/>
            <a:ext cx="4812703" cy="2694258"/>
          </a:xfrm>
          <a:custGeom>
            <a:avLst/>
            <a:gdLst/>
            <a:ahLst/>
            <a:cxnLst/>
            <a:rect l="l" t="t" r="r" b="b"/>
            <a:pathLst>
              <a:path w="4812703" h="2694258">
                <a:moveTo>
                  <a:pt x="0" y="0"/>
                </a:moveTo>
                <a:lnTo>
                  <a:pt x="4812703" y="0"/>
                </a:lnTo>
                <a:lnTo>
                  <a:pt x="4812703" y="2694257"/>
                </a:lnTo>
                <a:lnTo>
                  <a:pt x="0" y="2694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81536" t="-223465"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9556779" y="6941725"/>
            <a:ext cx="8556424" cy="1523943"/>
          </a:xfrm>
          <a:custGeom>
            <a:avLst/>
            <a:gdLst/>
            <a:ahLst/>
            <a:cxnLst/>
            <a:rect l="l" t="t" r="r" b="b"/>
            <a:pathLst>
              <a:path w="8556424" h="1523943">
                <a:moveTo>
                  <a:pt x="8556423" y="0"/>
                </a:moveTo>
                <a:lnTo>
                  <a:pt x="0" y="0"/>
                </a:lnTo>
                <a:lnTo>
                  <a:pt x="0" y="1523943"/>
                </a:lnTo>
                <a:lnTo>
                  <a:pt x="8556423" y="1523943"/>
                </a:lnTo>
                <a:lnTo>
                  <a:pt x="855642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584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519720" y="2376433"/>
            <a:ext cx="1778089" cy="1613616"/>
          </a:xfrm>
          <a:custGeom>
            <a:avLst/>
            <a:gdLst/>
            <a:ahLst/>
            <a:cxnLst/>
            <a:rect l="l" t="t" r="r" b="b"/>
            <a:pathLst>
              <a:path w="1778089" h="1613616">
                <a:moveTo>
                  <a:pt x="0" y="0"/>
                </a:moveTo>
                <a:lnTo>
                  <a:pt x="1778089" y="0"/>
                </a:lnTo>
                <a:lnTo>
                  <a:pt x="1778089" y="1613616"/>
                </a:lnTo>
                <a:lnTo>
                  <a:pt x="0" y="1613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92000" y="419100"/>
            <a:ext cx="2229723" cy="2113158"/>
          </a:xfrm>
          <a:custGeom>
            <a:avLst/>
            <a:gdLst/>
            <a:ahLst/>
            <a:cxnLst/>
            <a:rect l="l" t="t" r="r" b="b"/>
            <a:pathLst>
              <a:path w="2441968" h="2441968">
                <a:moveTo>
                  <a:pt x="0" y="0"/>
                </a:moveTo>
                <a:lnTo>
                  <a:pt x="2441968" y="0"/>
                </a:lnTo>
                <a:lnTo>
                  <a:pt x="2441968" y="2441968"/>
                </a:lnTo>
                <a:lnTo>
                  <a:pt x="0" y="24419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87600" y="230583"/>
            <a:ext cx="2429201" cy="2394174"/>
          </a:xfrm>
          <a:custGeom>
            <a:avLst/>
            <a:gdLst/>
            <a:ahLst/>
            <a:cxnLst/>
            <a:rect l="l" t="t" r="r" b="b"/>
            <a:pathLst>
              <a:path w="2581601" h="2614280">
                <a:moveTo>
                  <a:pt x="0" y="0"/>
                </a:moveTo>
                <a:lnTo>
                  <a:pt x="2581602" y="0"/>
                </a:lnTo>
                <a:lnTo>
                  <a:pt x="2581602" y="2614280"/>
                </a:lnTo>
                <a:lnTo>
                  <a:pt x="0" y="26142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444181" y="4312318"/>
            <a:ext cx="10543269" cy="235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97"/>
              </a:lnSpc>
            </a:pPr>
            <a:r>
              <a:rPr lang="en-US" sz="8438" b="1" spc="-202" dirty="0">
                <a:solidFill>
                  <a:srgbClr val="345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nt Shadowed"/>
                <a:ea typeface="Kent Shadowed"/>
                <a:cs typeface="Kent Shadowed"/>
                <a:sym typeface="Kent Shadowed"/>
              </a:rPr>
              <a:t>SALVEAZĂ MEDIUL </a:t>
            </a:r>
          </a:p>
          <a:p>
            <a:pPr algn="ctr">
              <a:lnSpc>
                <a:spcPts val="9197"/>
              </a:lnSpc>
            </a:pPr>
            <a:r>
              <a:rPr lang="en-US" sz="8438" b="1" spc="-202" dirty="0">
                <a:solidFill>
                  <a:srgbClr val="345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nt Shadowed"/>
                <a:ea typeface="Kent Shadowed"/>
                <a:cs typeface="Kent Shadowed"/>
                <a:sym typeface="Kent Shadowed"/>
              </a:rPr>
              <a:t>        ȘI FII ECO!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66344" y="2624757"/>
            <a:ext cx="874685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3200" spc="-150" dirty="0">
                <a:solidFill>
                  <a:srgbClr val="172900"/>
                </a:solidFill>
                <a:latin typeface="Calistoga"/>
                <a:ea typeface="Calistoga"/>
                <a:cs typeface="Calistoga"/>
                <a:sym typeface="Calistoga"/>
              </a:rPr>
              <a:t>KA122-SCH - Proiecte de scurtă durată pentru </a:t>
            </a:r>
            <a:endParaRPr lang="ro-RO" sz="3200" spc="-150" dirty="0">
              <a:solidFill>
                <a:srgbClr val="172900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algn="ctr"/>
            <a:r>
              <a:rPr lang="vi-VN" sz="3200" spc="-150" dirty="0">
                <a:solidFill>
                  <a:srgbClr val="172900"/>
                </a:solidFill>
                <a:latin typeface="Calistoga"/>
                <a:ea typeface="Calistoga"/>
                <a:cs typeface="Calistoga"/>
                <a:sym typeface="Calistoga"/>
              </a:rPr>
              <a:t>mobilitatea elevilor și a personalului </a:t>
            </a:r>
            <a:endParaRPr lang="ro-RO" sz="3200" spc="-150" dirty="0">
              <a:solidFill>
                <a:srgbClr val="172900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algn="ctr"/>
            <a:r>
              <a:rPr lang="vi-VN" sz="3200" spc="-150" dirty="0">
                <a:solidFill>
                  <a:srgbClr val="172900"/>
                </a:solidFill>
                <a:latin typeface="Calistoga"/>
                <a:ea typeface="Calistoga"/>
                <a:cs typeface="Calistoga"/>
                <a:sym typeface="Calistoga"/>
              </a:rPr>
              <a:t>în domeniul educație școlară </a:t>
            </a:r>
            <a:r>
              <a:rPr lang="ro-RO" sz="3200" spc="-150" dirty="0">
                <a:solidFill>
                  <a:srgbClr val="172900"/>
                </a:solidFill>
                <a:latin typeface="Calistoga"/>
                <a:ea typeface="Calistoga"/>
                <a:cs typeface="Calistoga"/>
                <a:sym typeface="Calistoga"/>
              </a:rPr>
              <a:t> </a:t>
            </a:r>
            <a:r>
              <a:rPr lang="vi-VN" sz="3200" spc="-150" dirty="0">
                <a:solidFill>
                  <a:srgbClr val="172900"/>
                </a:solidFill>
                <a:latin typeface="Calistoga"/>
                <a:ea typeface="Calistoga"/>
                <a:cs typeface="Calistoga"/>
                <a:sym typeface="Calistoga"/>
              </a:rPr>
              <a:t>(KA122-SCH</a:t>
            </a:r>
            <a:r>
              <a:rPr lang="ro-RO" sz="3200" spc="-150" dirty="0">
                <a:solidFill>
                  <a:srgbClr val="172900"/>
                </a:solidFill>
                <a:latin typeface="Calistoga"/>
                <a:ea typeface="Calistoga"/>
                <a:cs typeface="Calistoga"/>
                <a:sym typeface="Calistoga"/>
              </a:rPr>
              <a:t>)</a:t>
            </a:r>
            <a:endParaRPr lang="en-US" sz="3200" spc="-150" dirty="0">
              <a:solidFill>
                <a:srgbClr val="172900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14046" y="7046240"/>
            <a:ext cx="8088101" cy="136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3"/>
              </a:lnSpc>
              <a:spcBef>
                <a:spcPct val="0"/>
              </a:spcBef>
            </a:pPr>
            <a:r>
              <a:rPr lang="en-US" sz="3923" dirty="0">
                <a:solidFill>
                  <a:srgbClr val="172900"/>
                </a:solidFill>
                <a:latin typeface="Malik"/>
                <a:ea typeface="Malik"/>
                <a:cs typeface="Malik"/>
                <a:sym typeface="Malik"/>
              </a:rPr>
              <a:t>din cadrul Programului ERASMUS+ Acțiunea Cheie 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19999" y="8887583"/>
            <a:ext cx="1049320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172900"/>
                </a:solidFill>
                <a:latin typeface="Rosario Bold"/>
                <a:ea typeface="Rosario Bold"/>
                <a:cs typeface="Rosario Bold"/>
                <a:sym typeface="Rosario Bold"/>
              </a:rPr>
              <a:t>Școala Gimnazială „Episcop Iacov Antonovici”, Bârlad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6250" y="9712744"/>
            <a:ext cx="9601200" cy="544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5386" y="-719065"/>
            <a:ext cx="5449789" cy="11725130"/>
            <a:chOff x="0" y="0"/>
            <a:chExt cx="1664166" cy="3580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166" cy="3580426"/>
            </a:xfrm>
            <a:custGeom>
              <a:avLst/>
              <a:gdLst/>
              <a:ahLst/>
              <a:cxnLst/>
              <a:rect l="l" t="t" r="r" b="b"/>
              <a:pathLst>
                <a:path w="1664166" h="3580426">
                  <a:moveTo>
                    <a:pt x="0" y="0"/>
                  </a:moveTo>
                  <a:lnTo>
                    <a:pt x="1664166" y="0"/>
                  </a:lnTo>
                  <a:lnTo>
                    <a:pt x="1664166" y="3580426"/>
                  </a:lnTo>
                  <a:lnTo>
                    <a:pt x="0" y="3580426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4166" cy="362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2256536" y="3513195"/>
            <a:ext cx="11671631" cy="3260609"/>
            <a:chOff x="0" y="0"/>
            <a:chExt cx="1610488" cy="4499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488" cy="449909"/>
            </a:xfrm>
            <a:custGeom>
              <a:avLst/>
              <a:gdLst/>
              <a:ahLst/>
              <a:cxnLst/>
              <a:rect l="l" t="t" r="r" b="b"/>
              <a:pathLst>
                <a:path w="1610488" h="449909">
                  <a:moveTo>
                    <a:pt x="537119" y="19070"/>
                  </a:moveTo>
                  <a:cubicBezTo>
                    <a:pt x="619418" y="7556"/>
                    <a:pt x="713552" y="0"/>
                    <a:pt x="805678" y="0"/>
                  </a:cubicBezTo>
                  <a:cubicBezTo>
                    <a:pt x="897807" y="0"/>
                    <a:pt x="986458" y="6476"/>
                    <a:pt x="1068153" y="17990"/>
                  </a:cubicBezTo>
                  <a:cubicBezTo>
                    <a:pt x="1069894" y="18350"/>
                    <a:pt x="1071631" y="18350"/>
                    <a:pt x="1073369" y="18710"/>
                  </a:cubicBezTo>
                  <a:cubicBezTo>
                    <a:pt x="1380170" y="64765"/>
                    <a:pt x="1606143" y="186379"/>
                    <a:pt x="1610488" y="320441"/>
                  </a:cubicBezTo>
                  <a:lnTo>
                    <a:pt x="1610488" y="449909"/>
                  </a:lnTo>
                  <a:lnTo>
                    <a:pt x="0" y="449909"/>
                  </a:lnTo>
                  <a:lnTo>
                    <a:pt x="0" y="320537"/>
                  </a:lnTo>
                  <a:cubicBezTo>
                    <a:pt x="4346" y="185660"/>
                    <a:pt x="226842" y="64045"/>
                    <a:pt x="537119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610488" cy="37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82099" y="927501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5" y="0"/>
                </a:lnTo>
                <a:lnTo>
                  <a:pt x="1341355" y="1341355"/>
                </a:lnTo>
                <a:lnTo>
                  <a:pt x="0" y="134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1243" y="894309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4" y="0"/>
                </a:lnTo>
                <a:lnTo>
                  <a:pt x="1976864" y="1606201"/>
                </a:lnTo>
                <a:lnTo>
                  <a:pt x="0" y="1606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V="1">
            <a:off x="-2516625" y="1085156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6"/>
                </a:moveTo>
                <a:lnTo>
                  <a:pt x="6126111" y="1990576"/>
                </a:lnTo>
                <a:lnTo>
                  <a:pt x="6126111" y="0"/>
                </a:lnTo>
                <a:lnTo>
                  <a:pt x="0" y="0"/>
                </a:lnTo>
                <a:lnTo>
                  <a:pt x="0" y="19905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1" name="Freeform 11"/>
          <p:cNvSpPr/>
          <p:nvPr/>
        </p:nvSpPr>
        <p:spPr>
          <a:xfrm rot="5400000" flipV="1">
            <a:off x="-2516625" y="7213372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5"/>
                </a:moveTo>
                <a:lnTo>
                  <a:pt x="6126111" y="1990575"/>
                </a:lnTo>
                <a:lnTo>
                  <a:pt x="6126111" y="0"/>
                </a:lnTo>
                <a:lnTo>
                  <a:pt x="0" y="0"/>
                </a:lnTo>
                <a:lnTo>
                  <a:pt x="0" y="19905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146080" y="4270398"/>
            <a:ext cx="4649232" cy="46492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8"/>
              <a:stretch>
                <a:fillRect l="-24906" r="-24906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3766232" y="1042392"/>
            <a:ext cx="7468724" cy="239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0"/>
              </a:lnSpc>
              <a:spcBef>
                <a:spcPct val="0"/>
              </a:spcBef>
            </a:pPr>
            <a:r>
              <a:rPr lang="en-US" sz="1400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DESPRE PROIECT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11944" y="1280517"/>
            <a:ext cx="881665" cy="6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</a:t>
            </a:r>
            <a:r>
              <a:rPr lang="ro-RO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1</a:t>
            </a:r>
            <a:endParaRPr lang="en-US" sz="4049" dirty="0">
              <a:solidFill>
                <a:srgbClr val="FFFFEF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3579279" y="3269142"/>
            <a:ext cx="13148398" cy="0"/>
          </a:xfrm>
          <a:prstGeom prst="line">
            <a:avLst/>
          </a:prstGeom>
          <a:ln w="76200" cap="rnd">
            <a:solidFill>
              <a:srgbClr val="67A516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2893609" y="3620491"/>
            <a:ext cx="9675023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172900"/>
                </a:solidFill>
                <a:latin typeface="Binggo Wood"/>
                <a:ea typeface="Binggo Wood"/>
                <a:cs typeface="Binggo Wood"/>
                <a:sym typeface="Binggo Wood"/>
              </a:rPr>
              <a:t>Grant aprobat: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72900"/>
                </a:solidFill>
                <a:latin typeface="Binggo Wood"/>
                <a:ea typeface="Binggo Wood"/>
                <a:cs typeface="Binggo Wood"/>
                <a:sym typeface="Binggo Wood"/>
              </a:rPr>
              <a:t>                   </a:t>
            </a:r>
            <a:r>
              <a:rPr lang="ro-RO" sz="3200" b="1" dirty="0">
                <a:solidFill>
                  <a:srgbClr val="18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nggo Wood"/>
                <a:ea typeface="Binggo Wood"/>
                <a:cs typeface="Binggo Wood"/>
                <a:sym typeface="Binggo Wood"/>
              </a:rPr>
              <a:t>19 066 </a:t>
            </a:r>
            <a:r>
              <a:rPr lang="en-US" sz="3200" b="1" dirty="0">
                <a:solidFill>
                  <a:srgbClr val="18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nggo Wood"/>
                <a:ea typeface="Binggo Wood"/>
                <a:cs typeface="Binggo Wood"/>
                <a:sym typeface="Binggo Wood"/>
              </a:rPr>
              <a:t>Euro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1800AD"/>
              </a:solidFill>
              <a:latin typeface="Binggo Wood"/>
              <a:ea typeface="Binggo Wood"/>
              <a:cs typeface="Binggo Wood"/>
              <a:sym typeface="Binggo Wood"/>
            </a:endParaRP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172900"/>
                </a:solidFill>
                <a:latin typeface="Binggo Wood"/>
                <a:ea typeface="Binggo Wood"/>
                <a:cs typeface="Binggo Wood"/>
                <a:sym typeface="Binggo Wood"/>
              </a:rPr>
              <a:t>Perioada desfășurării proiectului: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800AD"/>
                </a:solidFill>
                <a:latin typeface="Binggo Wood"/>
                <a:ea typeface="Binggo Wood"/>
                <a:cs typeface="Binggo Wood"/>
                <a:sym typeface="Binggo Wood"/>
              </a:rPr>
              <a:t>               </a:t>
            </a:r>
            <a:r>
              <a:rPr lang="en-US" sz="3200" dirty="0">
                <a:solidFill>
                  <a:srgbClr val="180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nggo Wood"/>
                <a:ea typeface="Binggo Wood"/>
                <a:cs typeface="Binggo Wood"/>
                <a:sym typeface="Binggo Wood"/>
              </a:rPr>
              <a:t>1 septembrie 2025 – 31 decembrie 2026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 dirty="0">
              <a:solidFill>
                <a:srgbClr val="1800AD"/>
              </a:solidFill>
              <a:latin typeface="Binggo Wood"/>
              <a:ea typeface="Binggo Wood"/>
              <a:cs typeface="Binggo Wood"/>
              <a:sym typeface="Binggo Wood"/>
            </a:endParaRPr>
          </a:p>
          <a:p>
            <a:pPr marL="561341" lvl="1" indent="-280670" algn="just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b="1" dirty="0">
                <a:latin typeface="Binggo Wood"/>
                <a:ea typeface="Binggo Wood"/>
                <a:cs typeface="Binggo Wood"/>
                <a:sym typeface="Binggo Wood"/>
              </a:rPr>
              <a:t>Finanțat de Comisia Europeană prin Programul Erasmus+ </a:t>
            </a:r>
            <a:r>
              <a:rPr lang="ro-RO" sz="2600" b="1" dirty="0">
                <a:latin typeface="Binggo Wood"/>
                <a:ea typeface="Binggo Wood"/>
                <a:cs typeface="Binggo Wood"/>
                <a:sym typeface="Binggo Wood"/>
              </a:rPr>
              <a:t>                               2021</a:t>
            </a:r>
            <a:r>
              <a:rPr lang="en-US" sz="2600" b="1" dirty="0">
                <a:latin typeface="Binggo Wood"/>
                <a:ea typeface="Binggo Wood"/>
                <a:cs typeface="Binggo Wood"/>
                <a:sym typeface="Binggo Wood"/>
              </a:rPr>
              <a:t>-202</a:t>
            </a:r>
            <a:r>
              <a:rPr lang="ro-RO" sz="2600" b="1" dirty="0">
                <a:latin typeface="Binggo Wood"/>
                <a:ea typeface="Binggo Wood"/>
                <a:cs typeface="Binggo Wood"/>
                <a:sym typeface="Binggo Wood"/>
              </a:rPr>
              <a:t>7</a:t>
            </a:r>
            <a:r>
              <a:rPr lang="en-US" sz="2600" b="1" dirty="0">
                <a:latin typeface="Binggo Wood"/>
                <a:ea typeface="Binggo Wood"/>
                <a:cs typeface="Binggo Wood"/>
                <a:sym typeface="Binggo Wood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Binggo Wood"/>
                <a:ea typeface="Binggo Wood"/>
                <a:cs typeface="Binggo Wood"/>
                <a:sym typeface="Binggo Wood"/>
              </a:rPr>
              <a:t>prin intermediul AGENȚIEI NAȚIONALE pentru PROGRAME COMUNITARE în DOMENIUL EDUCAȚIEI și FORMĂRII PROFESIONALE, Acțiunea cheie 1, proiecte de mobilitate, de formare profesională în domeniul educației școlare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11400" y="1475445"/>
            <a:ext cx="1566507" cy="1666748"/>
          </a:xfrm>
          <a:custGeom>
            <a:avLst/>
            <a:gdLst/>
            <a:ahLst/>
            <a:cxnLst/>
            <a:rect l="l" t="t" r="r" b="b"/>
            <a:pathLst>
              <a:path w="2303185" h="2332339">
                <a:moveTo>
                  <a:pt x="0" y="0"/>
                </a:moveTo>
                <a:lnTo>
                  <a:pt x="2303185" y="0"/>
                </a:lnTo>
                <a:lnTo>
                  <a:pt x="2303185" y="2332339"/>
                </a:lnTo>
                <a:lnTo>
                  <a:pt x="0" y="23323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146080" y="1475445"/>
            <a:ext cx="1640912" cy="1666748"/>
          </a:xfrm>
          <a:custGeom>
            <a:avLst/>
            <a:gdLst/>
            <a:ahLst/>
            <a:cxnLst/>
            <a:rect l="l" t="t" r="r" b="b"/>
            <a:pathLst>
              <a:path w="2184291" h="2184291">
                <a:moveTo>
                  <a:pt x="0" y="0"/>
                </a:moveTo>
                <a:lnTo>
                  <a:pt x="2184292" y="0"/>
                </a:lnTo>
                <a:lnTo>
                  <a:pt x="2184292" y="2184291"/>
                </a:lnTo>
                <a:lnTo>
                  <a:pt x="0" y="21842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410700"/>
            <a:ext cx="9699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027136" y="-665566"/>
            <a:ext cx="5449789" cy="11725130"/>
            <a:chOff x="0" y="0"/>
            <a:chExt cx="1664166" cy="3580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166" cy="3580426"/>
            </a:xfrm>
            <a:custGeom>
              <a:avLst/>
              <a:gdLst/>
              <a:ahLst/>
              <a:cxnLst/>
              <a:rect l="l" t="t" r="r" b="b"/>
              <a:pathLst>
                <a:path w="1664166" h="3580426">
                  <a:moveTo>
                    <a:pt x="0" y="0"/>
                  </a:moveTo>
                  <a:lnTo>
                    <a:pt x="1664166" y="0"/>
                  </a:lnTo>
                  <a:lnTo>
                    <a:pt x="1664166" y="3580426"/>
                  </a:lnTo>
                  <a:lnTo>
                    <a:pt x="0" y="3580426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4166" cy="362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462496" y="3539945"/>
            <a:ext cx="11671631" cy="3260609"/>
            <a:chOff x="0" y="0"/>
            <a:chExt cx="1610488" cy="4499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488" cy="449909"/>
            </a:xfrm>
            <a:custGeom>
              <a:avLst/>
              <a:gdLst/>
              <a:ahLst/>
              <a:cxnLst/>
              <a:rect l="l" t="t" r="r" b="b"/>
              <a:pathLst>
                <a:path w="1610488" h="449909">
                  <a:moveTo>
                    <a:pt x="537119" y="19070"/>
                  </a:moveTo>
                  <a:cubicBezTo>
                    <a:pt x="619418" y="7556"/>
                    <a:pt x="713552" y="0"/>
                    <a:pt x="805678" y="0"/>
                  </a:cubicBezTo>
                  <a:cubicBezTo>
                    <a:pt x="897807" y="0"/>
                    <a:pt x="986458" y="6476"/>
                    <a:pt x="1068153" y="17990"/>
                  </a:cubicBezTo>
                  <a:cubicBezTo>
                    <a:pt x="1069894" y="18350"/>
                    <a:pt x="1071631" y="18350"/>
                    <a:pt x="1073369" y="18710"/>
                  </a:cubicBezTo>
                  <a:cubicBezTo>
                    <a:pt x="1380170" y="64765"/>
                    <a:pt x="1606143" y="186379"/>
                    <a:pt x="1610488" y="320441"/>
                  </a:cubicBezTo>
                  <a:lnTo>
                    <a:pt x="1610488" y="449909"/>
                  </a:lnTo>
                  <a:lnTo>
                    <a:pt x="0" y="449909"/>
                  </a:lnTo>
                  <a:lnTo>
                    <a:pt x="0" y="320537"/>
                  </a:lnTo>
                  <a:cubicBezTo>
                    <a:pt x="4346" y="185660"/>
                    <a:pt x="226842" y="64045"/>
                    <a:pt x="537119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610488" cy="37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78966" y="1035341"/>
            <a:ext cx="8241563" cy="474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0"/>
              </a:lnSpc>
            </a:pPr>
            <a:r>
              <a:rPr lang="en-US" sz="1220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SCOPUL PROIECTULUI</a:t>
            </a:r>
          </a:p>
          <a:p>
            <a:pPr algn="l">
              <a:lnSpc>
                <a:spcPts val="21279"/>
              </a:lnSpc>
              <a:spcBef>
                <a:spcPct val="0"/>
              </a:spcBef>
            </a:pPr>
            <a:endParaRPr lang="en-US" sz="12200">
              <a:solidFill>
                <a:srgbClr val="34520D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253923" y="3483266"/>
            <a:ext cx="10053996" cy="0"/>
          </a:xfrm>
          <a:prstGeom prst="line">
            <a:avLst/>
          </a:prstGeom>
          <a:ln w="76200" cap="rnd">
            <a:solidFill>
              <a:srgbClr val="67A516"/>
            </a:solidFill>
            <a:prstDash val="lgDash"/>
            <a:headEnd type="diamond" w="lg" len="lg"/>
            <a:tailEnd type="diamond" w="lg" len="lg"/>
          </a:ln>
        </p:spPr>
      </p:sp>
      <p:sp>
        <p:nvSpPr>
          <p:cNvPr id="10" name="Freeform 10"/>
          <p:cNvSpPr/>
          <p:nvPr/>
        </p:nvSpPr>
        <p:spPr>
          <a:xfrm>
            <a:off x="9138119" y="4014198"/>
            <a:ext cx="5133190" cy="2258604"/>
          </a:xfrm>
          <a:custGeom>
            <a:avLst/>
            <a:gdLst/>
            <a:ahLst/>
            <a:cxnLst/>
            <a:rect l="l" t="t" r="r" b="b"/>
            <a:pathLst>
              <a:path w="5133190" h="2258604">
                <a:moveTo>
                  <a:pt x="0" y="0"/>
                </a:moveTo>
                <a:lnTo>
                  <a:pt x="5133190" y="0"/>
                </a:lnTo>
                <a:lnTo>
                  <a:pt x="5133190" y="2258604"/>
                </a:lnTo>
                <a:lnTo>
                  <a:pt x="0" y="2258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599076" y="932224"/>
            <a:ext cx="4211276" cy="8422551"/>
            <a:chOff x="0" y="0"/>
            <a:chExt cx="317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6350000"/>
                  </a:move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16958" r="-16958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5006022" y="1306658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6" y="0"/>
                </a:lnTo>
                <a:lnTo>
                  <a:pt x="1341356" y="1341356"/>
                </a:lnTo>
                <a:lnTo>
                  <a:pt x="0" y="1341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75167" y="1273466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4" y="0"/>
                </a:lnTo>
                <a:lnTo>
                  <a:pt x="1976864" y="1606202"/>
                </a:lnTo>
                <a:lnTo>
                  <a:pt x="0" y="16062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14818153" y="1081279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0"/>
                </a:moveTo>
                <a:lnTo>
                  <a:pt x="6126112" y="0"/>
                </a:lnTo>
                <a:lnTo>
                  <a:pt x="6126112" y="1990576"/>
                </a:lnTo>
                <a:lnTo>
                  <a:pt x="0" y="19905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89654"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4818153" y="7207391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0"/>
                </a:moveTo>
                <a:lnTo>
                  <a:pt x="6126112" y="0"/>
                </a:lnTo>
                <a:lnTo>
                  <a:pt x="6126112" y="1990575"/>
                </a:lnTo>
                <a:lnTo>
                  <a:pt x="0" y="19905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89654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99119" y="3867087"/>
            <a:ext cx="8300954" cy="639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4"/>
              </a:lnSpc>
              <a:spcBef>
                <a:spcPct val="0"/>
              </a:spcBef>
            </a:pPr>
            <a:r>
              <a:rPr lang="en-US" sz="4060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Proiectul pune accent pe conștientizarea în legătură cu schimbările climatice și problemele de mediu; dezvoltarea de practici și comportamente sustenabile la elevi și profesori, transformând managementul resurselor și al deșeurilor în școală.</a:t>
            </a:r>
          </a:p>
          <a:p>
            <a:pPr algn="just">
              <a:lnSpc>
                <a:spcPts val="5559"/>
              </a:lnSpc>
              <a:spcBef>
                <a:spcPct val="0"/>
              </a:spcBef>
            </a:pPr>
            <a:endParaRPr lang="en-US" sz="4060" b="1" dirty="0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235868" y="1659674"/>
            <a:ext cx="881665" cy="6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</a:t>
            </a:r>
            <a:r>
              <a:rPr lang="ro-RO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2</a:t>
            </a:r>
            <a:endParaRPr lang="en-US" sz="4049" dirty="0">
              <a:solidFill>
                <a:srgbClr val="FFFFEF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9637677"/>
            <a:ext cx="9601200" cy="544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28FA904-5B95-4AE4-9968-6736C5C4E9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953" y="4352050"/>
            <a:ext cx="2087954" cy="20638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C556B35-415E-434D-AFE9-7E30725214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63" y="6413335"/>
            <a:ext cx="2567008" cy="2567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4442" y="1176848"/>
            <a:ext cx="15145318" cy="384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dirty="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OBIECTIVE SPECIFICE</a:t>
            </a:r>
          </a:p>
          <a:p>
            <a:pPr algn="ctr">
              <a:lnSpc>
                <a:spcPts val="15400"/>
              </a:lnSpc>
              <a:spcBef>
                <a:spcPct val="0"/>
              </a:spcBef>
            </a:pPr>
            <a:endParaRPr lang="en-US" sz="11000" dirty="0">
              <a:solidFill>
                <a:srgbClr val="34520D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959083" y="725245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5" y="0"/>
                </a:lnTo>
                <a:lnTo>
                  <a:pt x="1341355" y="1341355"/>
                </a:lnTo>
                <a:lnTo>
                  <a:pt x="0" y="134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8227" y="692053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4" y="0"/>
                </a:lnTo>
                <a:lnTo>
                  <a:pt x="1976864" y="1606202"/>
                </a:lnTo>
                <a:lnTo>
                  <a:pt x="0" y="160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0020" y="4095520"/>
            <a:ext cx="4898187" cy="5162780"/>
          </a:xfrm>
          <a:custGeom>
            <a:avLst/>
            <a:gdLst/>
            <a:ahLst/>
            <a:cxnLst/>
            <a:rect l="l" t="t" r="r" b="b"/>
            <a:pathLst>
              <a:path w="4898187" h="5162780">
                <a:moveTo>
                  <a:pt x="0" y="0"/>
                </a:moveTo>
                <a:lnTo>
                  <a:pt x="4898188" y="0"/>
                </a:lnTo>
                <a:lnTo>
                  <a:pt x="4898188" y="5162780"/>
                </a:lnTo>
                <a:lnTo>
                  <a:pt x="0" y="516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62427" y="4095520"/>
            <a:ext cx="4898187" cy="5162780"/>
          </a:xfrm>
          <a:custGeom>
            <a:avLst/>
            <a:gdLst/>
            <a:ahLst/>
            <a:cxnLst/>
            <a:rect l="l" t="t" r="r" b="b"/>
            <a:pathLst>
              <a:path w="4898187" h="5162780">
                <a:moveTo>
                  <a:pt x="0" y="0"/>
                </a:moveTo>
                <a:lnTo>
                  <a:pt x="4898187" y="0"/>
                </a:lnTo>
                <a:lnTo>
                  <a:pt x="4898187" y="5162780"/>
                </a:lnTo>
                <a:lnTo>
                  <a:pt x="0" y="516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72406" y="4095520"/>
            <a:ext cx="4898187" cy="5162780"/>
          </a:xfrm>
          <a:custGeom>
            <a:avLst/>
            <a:gdLst/>
            <a:ahLst/>
            <a:cxnLst/>
            <a:rect l="l" t="t" r="r" b="b"/>
            <a:pathLst>
              <a:path w="4898187" h="5162780">
                <a:moveTo>
                  <a:pt x="0" y="0"/>
                </a:moveTo>
                <a:lnTo>
                  <a:pt x="4898187" y="0"/>
                </a:lnTo>
                <a:lnTo>
                  <a:pt x="4898187" y="5162780"/>
                </a:lnTo>
                <a:lnTo>
                  <a:pt x="0" y="516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3748608" y="3856564"/>
            <a:ext cx="10790784" cy="0"/>
          </a:xfrm>
          <a:prstGeom prst="line">
            <a:avLst/>
          </a:prstGeom>
          <a:ln w="47625" cap="rnd">
            <a:solidFill>
              <a:srgbClr val="67A516"/>
            </a:solidFill>
            <a:prstDash val="solid"/>
            <a:headEnd type="triangle" w="lg" len="med"/>
            <a:tailEnd type="triangle" w="lg" len="med"/>
          </a:ln>
        </p:spPr>
      </p:sp>
      <p:sp>
        <p:nvSpPr>
          <p:cNvPr id="9" name="AutoShape 9"/>
          <p:cNvSpPr/>
          <p:nvPr/>
        </p:nvSpPr>
        <p:spPr>
          <a:xfrm flipV="1">
            <a:off x="9144000" y="2758262"/>
            <a:ext cx="0" cy="1098302"/>
          </a:xfrm>
          <a:prstGeom prst="line">
            <a:avLst/>
          </a:prstGeom>
          <a:ln w="47625" cap="rnd">
            <a:solidFill>
              <a:srgbClr val="67A516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3349209" y="4185892"/>
            <a:ext cx="1089739" cy="957608"/>
          </a:xfrm>
          <a:custGeom>
            <a:avLst/>
            <a:gdLst/>
            <a:ahLst/>
            <a:cxnLst/>
            <a:rect l="l" t="t" r="r" b="b"/>
            <a:pathLst>
              <a:path w="1089739" h="957608">
                <a:moveTo>
                  <a:pt x="0" y="0"/>
                </a:moveTo>
                <a:lnTo>
                  <a:pt x="1089738" y="0"/>
                </a:lnTo>
                <a:lnTo>
                  <a:pt x="1089738" y="957608"/>
                </a:lnTo>
                <a:lnTo>
                  <a:pt x="0" y="957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188928" y="1078261"/>
            <a:ext cx="881665" cy="6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</a:t>
            </a:r>
            <a:r>
              <a:rPr lang="ro-RO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3</a:t>
            </a:r>
            <a:endParaRPr lang="en-US" sz="4049" dirty="0">
              <a:solidFill>
                <a:srgbClr val="FFFFEF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07074" y="5613678"/>
            <a:ext cx="4083069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399" b="1" spc="21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1. Dezvoltarea competențelor de utilizare a strategiilor și metodelor inovative privind educația pentru mediu și dezvoltare durabilă, pentru 8 cadre didactice, până în decembrie 2026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399" b="1" spc="21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69986" y="5927011"/>
            <a:ext cx="3948028" cy="333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0"/>
              </a:lnSpc>
            </a:pPr>
            <a:r>
              <a:rPr lang="en-US" sz="2707" b="1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2. Creșterea cu 20% a procentului elevilor care adoptă un comportament conștient sustenabil, până în decembrie 2026</a:t>
            </a:r>
          </a:p>
          <a:p>
            <a:pPr algn="ctr">
              <a:lnSpc>
                <a:spcPts val="3790"/>
              </a:lnSpc>
              <a:spcBef>
                <a:spcPct val="0"/>
              </a:spcBef>
            </a:pPr>
            <a:endParaRPr lang="en-US" sz="2707" b="1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476106" y="5697816"/>
            <a:ext cx="4256092" cy="378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3. Îmbogățirea ofertei curriculare a școlii cu două discipline opționale și completarea acesteia cu activități extracuriculare pe teme de educație ecologică și dezvoltare durabilă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2600" b="1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752709" y="4185892"/>
            <a:ext cx="1089739" cy="957608"/>
          </a:xfrm>
          <a:custGeom>
            <a:avLst/>
            <a:gdLst/>
            <a:ahLst/>
            <a:cxnLst/>
            <a:rect l="l" t="t" r="r" b="b"/>
            <a:pathLst>
              <a:path w="1089739" h="957608">
                <a:moveTo>
                  <a:pt x="0" y="0"/>
                </a:moveTo>
                <a:lnTo>
                  <a:pt x="1089739" y="0"/>
                </a:lnTo>
                <a:lnTo>
                  <a:pt x="1089739" y="957608"/>
                </a:lnTo>
                <a:lnTo>
                  <a:pt x="0" y="957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45794" y="4185892"/>
            <a:ext cx="1089739" cy="957608"/>
          </a:xfrm>
          <a:custGeom>
            <a:avLst/>
            <a:gdLst/>
            <a:ahLst/>
            <a:cxnLst/>
            <a:rect l="l" t="t" r="r" b="b"/>
            <a:pathLst>
              <a:path w="1089739" h="957608">
                <a:moveTo>
                  <a:pt x="0" y="0"/>
                </a:moveTo>
                <a:lnTo>
                  <a:pt x="1089738" y="0"/>
                </a:lnTo>
                <a:lnTo>
                  <a:pt x="1089738" y="957608"/>
                </a:lnTo>
                <a:lnTo>
                  <a:pt x="0" y="957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191611" y="403008"/>
            <a:ext cx="2184291" cy="2184291"/>
          </a:xfrm>
          <a:custGeom>
            <a:avLst/>
            <a:gdLst/>
            <a:ahLst/>
            <a:cxnLst/>
            <a:rect l="l" t="t" r="r" b="b"/>
            <a:pathLst>
              <a:path w="2184291" h="2184291">
                <a:moveTo>
                  <a:pt x="0" y="0"/>
                </a:moveTo>
                <a:lnTo>
                  <a:pt x="2184292" y="0"/>
                </a:lnTo>
                <a:lnTo>
                  <a:pt x="2184292" y="2184292"/>
                </a:lnTo>
                <a:lnTo>
                  <a:pt x="0" y="2184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30205" y="677245"/>
            <a:ext cx="2108743" cy="1991944"/>
          </a:xfrm>
          <a:custGeom>
            <a:avLst/>
            <a:gdLst/>
            <a:ahLst/>
            <a:cxnLst/>
            <a:rect l="l" t="t" r="r" b="b"/>
            <a:pathLst>
              <a:path w="2303185" h="2332339">
                <a:moveTo>
                  <a:pt x="0" y="0"/>
                </a:moveTo>
                <a:lnTo>
                  <a:pt x="2303184" y="0"/>
                </a:lnTo>
                <a:lnTo>
                  <a:pt x="2303184" y="2332338"/>
                </a:lnTo>
                <a:lnTo>
                  <a:pt x="0" y="23323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Rectangle 18"/>
          <p:cNvSpPr/>
          <p:nvPr/>
        </p:nvSpPr>
        <p:spPr>
          <a:xfrm>
            <a:off x="4438948" y="9415686"/>
            <a:ext cx="9601200" cy="544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13292" y="1061892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5" y="0"/>
                </a:lnTo>
                <a:lnTo>
                  <a:pt x="1341355" y="1341355"/>
                </a:lnTo>
                <a:lnTo>
                  <a:pt x="0" y="134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82437" y="1028700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3" y="0"/>
                </a:lnTo>
                <a:lnTo>
                  <a:pt x="1976863" y="1606202"/>
                </a:lnTo>
                <a:lnTo>
                  <a:pt x="0" y="160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2525" y="3435388"/>
            <a:ext cx="3759928" cy="5521457"/>
          </a:xfrm>
          <a:custGeom>
            <a:avLst/>
            <a:gdLst/>
            <a:ahLst/>
            <a:cxnLst/>
            <a:rect l="l" t="t" r="r" b="b"/>
            <a:pathLst>
              <a:path w="3759928" h="5521457">
                <a:moveTo>
                  <a:pt x="0" y="0"/>
                </a:moveTo>
                <a:lnTo>
                  <a:pt x="3759928" y="0"/>
                </a:lnTo>
                <a:lnTo>
                  <a:pt x="3759928" y="5521457"/>
                </a:lnTo>
                <a:lnTo>
                  <a:pt x="0" y="5521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01723" b="-134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62847" y="3463694"/>
            <a:ext cx="2509409" cy="5493151"/>
          </a:xfrm>
          <a:custGeom>
            <a:avLst/>
            <a:gdLst/>
            <a:ahLst/>
            <a:cxnLst/>
            <a:rect l="l" t="t" r="r" b="b"/>
            <a:pathLst>
              <a:path w="2509409" h="5493151">
                <a:moveTo>
                  <a:pt x="0" y="0"/>
                </a:moveTo>
                <a:lnTo>
                  <a:pt x="2509409" y="0"/>
                </a:lnTo>
                <a:lnTo>
                  <a:pt x="2509409" y="5493151"/>
                </a:lnTo>
                <a:lnTo>
                  <a:pt x="0" y="5493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200700" b="-13499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7243217" y="4840563"/>
            <a:ext cx="9901783" cy="0"/>
          </a:xfrm>
          <a:prstGeom prst="line">
            <a:avLst/>
          </a:prstGeom>
          <a:ln w="38100" cap="rnd">
            <a:solidFill>
              <a:srgbClr val="67A516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7" name="AutoShape 7"/>
          <p:cNvSpPr/>
          <p:nvPr/>
        </p:nvSpPr>
        <p:spPr>
          <a:xfrm>
            <a:off x="7243217" y="6343620"/>
            <a:ext cx="9901783" cy="0"/>
          </a:xfrm>
          <a:prstGeom prst="line">
            <a:avLst/>
          </a:prstGeom>
          <a:ln w="38100" cap="rnd">
            <a:solidFill>
              <a:srgbClr val="67A516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8" name="AutoShape 8"/>
          <p:cNvSpPr/>
          <p:nvPr/>
        </p:nvSpPr>
        <p:spPr>
          <a:xfrm>
            <a:off x="7243217" y="7974000"/>
            <a:ext cx="9901783" cy="0"/>
          </a:xfrm>
          <a:prstGeom prst="line">
            <a:avLst/>
          </a:prstGeom>
          <a:ln w="38100" cap="rnd">
            <a:solidFill>
              <a:srgbClr val="67A516"/>
            </a:solidFill>
            <a:prstDash val="solid"/>
            <a:headEnd type="none" w="sm" len="sm"/>
            <a:tailEnd type="diamond" w="lg" len="lg"/>
          </a:ln>
        </p:spPr>
      </p:sp>
      <p:sp>
        <p:nvSpPr>
          <p:cNvPr id="9" name="Freeform 9"/>
          <p:cNvSpPr/>
          <p:nvPr/>
        </p:nvSpPr>
        <p:spPr>
          <a:xfrm rot="66000">
            <a:off x="1532677" y="3702654"/>
            <a:ext cx="248710" cy="440522"/>
          </a:xfrm>
          <a:custGeom>
            <a:avLst/>
            <a:gdLst/>
            <a:ahLst/>
            <a:cxnLst/>
            <a:rect l="l" t="t" r="r" b="b"/>
            <a:pathLst>
              <a:path w="248710" h="440522">
                <a:moveTo>
                  <a:pt x="0" y="0"/>
                </a:moveTo>
                <a:lnTo>
                  <a:pt x="248711" y="0"/>
                </a:lnTo>
                <a:lnTo>
                  <a:pt x="248711" y="440522"/>
                </a:lnTo>
                <a:lnTo>
                  <a:pt x="0" y="440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87113" t="-45822" r="-58872" b="-44387"/>
            </a:stretch>
          </a:blipFill>
        </p:spPr>
      </p:sp>
      <p:sp>
        <p:nvSpPr>
          <p:cNvPr id="10" name="Freeform 10"/>
          <p:cNvSpPr/>
          <p:nvPr/>
        </p:nvSpPr>
        <p:spPr>
          <a:xfrm rot="66000">
            <a:off x="1532677" y="5225030"/>
            <a:ext cx="248710" cy="440522"/>
          </a:xfrm>
          <a:custGeom>
            <a:avLst/>
            <a:gdLst/>
            <a:ahLst/>
            <a:cxnLst/>
            <a:rect l="l" t="t" r="r" b="b"/>
            <a:pathLst>
              <a:path w="248710" h="440522">
                <a:moveTo>
                  <a:pt x="0" y="0"/>
                </a:moveTo>
                <a:lnTo>
                  <a:pt x="248711" y="0"/>
                </a:lnTo>
                <a:lnTo>
                  <a:pt x="248711" y="440522"/>
                </a:lnTo>
                <a:lnTo>
                  <a:pt x="0" y="440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87113" t="-45822" r="-58872" b="-44387"/>
            </a:stretch>
          </a:blipFill>
        </p:spPr>
      </p:sp>
      <p:sp>
        <p:nvSpPr>
          <p:cNvPr id="11" name="Freeform 11"/>
          <p:cNvSpPr/>
          <p:nvPr/>
        </p:nvSpPr>
        <p:spPr>
          <a:xfrm rot="66000">
            <a:off x="1532677" y="6746570"/>
            <a:ext cx="248710" cy="440522"/>
          </a:xfrm>
          <a:custGeom>
            <a:avLst/>
            <a:gdLst/>
            <a:ahLst/>
            <a:cxnLst/>
            <a:rect l="l" t="t" r="r" b="b"/>
            <a:pathLst>
              <a:path w="248710" h="440522">
                <a:moveTo>
                  <a:pt x="0" y="0"/>
                </a:moveTo>
                <a:lnTo>
                  <a:pt x="248711" y="0"/>
                </a:lnTo>
                <a:lnTo>
                  <a:pt x="248711" y="440523"/>
                </a:lnTo>
                <a:lnTo>
                  <a:pt x="0" y="440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87113" t="-45822" r="-58872" b="-4438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8472" y="923925"/>
            <a:ext cx="13781671" cy="194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51"/>
              </a:lnSpc>
              <a:spcBef>
                <a:spcPct val="0"/>
              </a:spcBef>
            </a:pPr>
            <a:r>
              <a:rPr lang="en-US" sz="5608" spc="89" dirty="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CADRELE DIDACTICE VOR PARTICIPA LA 3 CURSURI DE FORMARE, </a:t>
            </a:r>
          </a:p>
          <a:p>
            <a:pPr algn="l">
              <a:lnSpc>
                <a:spcPts val="7851"/>
              </a:lnSpc>
              <a:spcBef>
                <a:spcPct val="0"/>
              </a:spcBef>
            </a:pPr>
            <a:r>
              <a:rPr lang="en-US" sz="5608" spc="89" dirty="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ÎN 3 FLUXURI: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52648" y="3528199"/>
            <a:ext cx="4072501" cy="68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6"/>
              </a:lnSpc>
              <a:spcBef>
                <a:spcPct val="0"/>
              </a:spcBef>
            </a:pPr>
            <a:r>
              <a:rPr lang="en-US" sz="4061" dirty="0" err="1">
                <a:solidFill>
                  <a:srgbClr val="FFFFEF"/>
                </a:solidFill>
                <a:latin typeface="Rosario"/>
                <a:ea typeface="Rosario"/>
                <a:cs typeface="Rosario"/>
                <a:sym typeface="Rosario"/>
              </a:rPr>
              <a:t>Florența</a:t>
            </a:r>
            <a:r>
              <a:rPr lang="en-US" sz="4061" dirty="0">
                <a:solidFill>
                  <a:srgbClr val="FFFFEF"/>
                </a:solidFill>
                <a:latin typeface="Rosario"/>
                <a:ea typeface="Rosario"/>
                <a:cs typeface="Rosario"/>
                <a:sym typeface="Rosario"/>
              </a:rPr>
              <a:t> - Italia  </a:t>
            </a:r>
          </a:p>
        </p:txBody>
      </p:sp>
      <p:sp>
        <p:nvSpPr>
          <p:cNvPr id="14" name="Freeform 14"/>
          <p:cNvSpPr/>
          <p:nvPr/>
        </p:nvSpPr>
        <p:spPr>
          <a:xfrm>
            <a:off x="6202302" y="3497552"/>
            <a:ext cx="1265299" cy="817345"/>
          </a:xfrm>
          <a:custGeom>
            <a:avLst/>
            <a:gdLst/>
            <a:ahLst/>
            <a:cxnLst/>
            <a:rect l="l" t="t" r="r" b="b"/>
            <a:pathLst>
              <a:path w="1277413" h="873742">
                <a:moveTo>
                  <a:pt x="0" y="0"/>
                </a:moveTo>
                <a:lnTo>
                  <a:pt x="1277413" y="0"/>
                </a:lnTo>
                <a:lnTo>
                  <a:pt x="1277413" y="873742"/>
                </a:lnTo>
                <a:lnTo>
                  <a:pt x="0" y="8737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156" t="-62980" r="-6156" b="-8602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29281" y="4871437"/>
            <a:ext cx="1258868" cy="915185"/>
          </a:xfrm>
          <a:custGeom>
            <a:avLst/>
            <a:gdLst/>
            <a:ahLst/>
            <a:cxnLst/>
            <a:rect l="l" t="t" r="r" b="b"/>
            <a:pathLst>
              <a:path w="1396636" h="930403">
                <a:moveTo>
                  <a:pt x="0" y="0"/>
                </a:moveTo>
                <a:lnTo>
                  <a:pt x="1396636" y="0"/>
                </a:lnTo>
                <a:lnTo>
                  <a:pt x="1396636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4073" b="-2603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302596" y="6446772"/>
            <a:ext cx="1240111" cy="926896"/>
          </a:xfrm>
          <a:custGeom>
            <a:avLst/>
            <a:gdLst/>
            <a:ahLst/>
            <a:cxnLst/>
            <a:rect l="l" t="t" r="r" b="b"/>
            <a:pathLst>
              <a:path w="1390323" h="991879">
                <a:moveTo>
                  <a:pt x="0" y="0"/>
                </a:moveTo>
                <a:lnTo>
                  <a:pt x="1390323" y="0"/>
                </a:lnTo>
                <a:lnTo>
                  <a:pt x="1390323" y="991879"/>
                </a:lnTo>
                <a:lnTo>
                  <a:pt x="0" y="9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7895" t="-8853" r="-5263" b="-5902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446932" y="8374050"/>
            <a:ext cx="1474074" cy="1470389"/>
          </a:xfrm>
          <a:custGeom>
            <a:avLst/>
            <a:gdLst/>
            <a:ahLst/>
            <a:cxnLst/>
            <a:rect l="l" t="t" r="r" b="b"/>
            <a:pathLst>
              <a:path w="1474074" h="1470389">
                <a:moveTo>
                  <a:pt x="0" y="0"/>
                </a:moveTo>
                <a:lnTo>
                  <a:pt x="1474075" y="0"/>
                </a:lnTo>
                <a:lnTo>
                  <a:pt x="1474075" y="1470390"/>
                </a:lnTo>
                <a:lnTo>
                  <a:pt x="0" y="1470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238981" y="3281055"/>
            <a:ext cx="9737265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3 cadre didactice vor participa la cursul </a:t>
            </a:r>
            <a:r>
              <a:rPr lang="en-US" sz="2499" b="1" i="1" u="sng" dirty="0">
                <a:solidFill>
                  <a:srgbClr val="17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Bold Italics"/>
                <a:ea typeface="Bellota Bold Italics"/>
                <a:cs typeface="Bellota Bold Italics"/>
                <a:sym typeface="Bellota Bold Italics"/>
              </a:rPr>
              <a:t>Including Sustainability Education in Everyday Classes with PBL</a:t>
            </a:r>
            <a:r>
              <a:rPr lang="en-US" sz="2499" b="1" dirty="0">
                <a:solidFill>
                  <a:srgbClr val="17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Bold"/>
                <a:ea typeface="Bellota Bold"/>
                <a:cs typeface="Bellota Bold"/>
                <a:sym typeface="Bellota Bold"/>
              </a:rPr>
              <a:t>,</a:t>
            </a:r>
            <a:r>
              <a:rPr lang="en-US" sz="2499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 în Florența, Italia, în perioada 23-27 </a:t>
            </a:r>
            <a:r>
              <a:rPr lang="en-US" sz="2499" b="1" dirty="0" err="1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februarie</a:t>
            </a:r>
            <a:r>
              <a:rPr lang="en-US" sz="2499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 </a:t>
            </a:r>
            <a:r>
              <a:rPr lang="en-US" sz="2499" b="1" dirty="0" smtClean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2026</a:t>
            </a:r>
            <a:endParaRPr lang="en-US" sz="2499" b="1" dirty="0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99" b="1" dirty="0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743137" y="1414908"/>
            <a:ext cx="881665" cy="6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</a:t>
            </a:r>
            <a:r>
              <a:rPr lang="ro-RO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4</a:t>
            </a:r>
            <a:endParaRPr lang="en-US" sz="4049" dirty="0">
              <a:solidFill>
                <a:srgbClr val="FFFFEF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63035" y="5074111"/>
            <a:ext cx="4089535" cy="70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9"/>
              </a:lnSpc>
              <a:spcBef>
                <a:spcPct val="0"/>
              </a:spcBef>
            </a:pPr>
            <a:r>
              <a:rPr lang="en-US" sz="4078">
                <a:solidFill>
                  <a:srgbClr val="FFFFEF"/>
                </a:solidFill>
                <a:latin typeface="Rosario"/>
                <a:ea typeface="Rosario"/>
                <a:cs typeface="Rosario"/>
                <a:sym typeface="Rosario"/>
              </a:rPr>
              <a:t>Sevilia - Spania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99077" y="6572746"/>
            <a:ext cx="4294298" cy="62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7"/>
              </a:lnSpc>
              <a:spcBef>
                <a:spcPct val="0"/>
              </a:spcBef>
            </a:pPr>
            <a:r>
              <a:rPr lang="en-US" sz="3691" dirty="0">
                <a:solidFill>
                  <a:srgbClr val="FFFFEF"/>
                </a:solidFill>
                <a:latin typeface="Rosario"/>
                <a:ea typeface="Rosario"/>
                <a:cs typeface="Rosario"/>
                <a:sym typeface="Rosario"/>
              </a:rPr>
              <a:t>Amsterdam - </a:t>
            </a:r>
            <a:r>
              <a:rPr lang="en-US" sz="3691" dirty="0" err="1">
                <a:solidFill>
                  <a:srgbClr val="FFFFEF"/>
                </a:solidFill>
                <a:latin typeface="Rosario"/>
                <a:ea typeface="Rosario"/>
                <a:cs typeface="Rosario"/>
                <a:sym typeface="Rosario"/>
              </a:rPr>
              <a:t>Olanda</a:t>
            </a:r>
            <a:endParaRPr lang="en-US" sz="3691" dirty="0">
              <a:solidFill>
                <a:srgbClr val="FFFFEF"/>
              </a:solidFill>
              <a:latin typeface="Rosario"/>
              <a:ea typeface="Rosario"/>
              <a:cs typeface="Rosario"/>
              <a:sym typeface="Rosari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53281" y="5009525"/>
            <a:ext cx="961143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 algn="just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3 cadre didactice vor participa la cursul </a:t>
            </a:r>
            <a:r>
              <a:rPr lang="en-US" sz="2399" b="1" i="1" u="sng" dirty="0">
                <a:solidFill>
                  <a:srgbClr val="17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Bold Italics"/>
                <a:ea typeface="Bellota Bold Italics"/>
                <a:cs typeface="Bellota Bold Italics"/>
                <a:sym typeface="Bellota Bold Italics"/>
              </a:rPr>
              <a:t>The 8Rs of Environmental Education and Sustainability</a:t>
            </a:r>
            <a:r>
              <a:rPr lang="en-US" sz="2399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, în Sevilia, Spania, în perioada 23-27 </a:t>
            </a:r>
            <a:r>
              <a:rPr lang="en-US" sz="2399" b="1" dirty="0" err="1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februarie</a:t>
            </a:r>
            <a:r>
              <a:rPr lang="en-US" sz="2399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 </a:t>
            </a:r>
            <a:r>
              <a:rPr lang="en-US" sz="2399" b="1" dirty="0" smtClean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2026</a:t>
            </a:r>
            <a:endParaRPr lang="en-US" sz="2399" b="1" dirty="0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353281" y="6696599"/>
            <a:ext cx="979171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254" lvl="1" indent="-253127" algn="just">
              <a:lnSpc>
                <a:spcPts val="3282"/>
              </a:lnSpc>
              <a:spcBef>
                <a:spcPct val="0"/>
              </a:spcBef>
              <a:buFont typeface="Arial"/>
              <a:buChar char="•"/>
            </a:pPr>
            <a:r>
              <a:rPr lang="en-US" sz="2344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2 cadre didactice vor participa la cursul </a:t>
            </a:r>
            <a:r>
              <a:rPr lang="en-US" sz="2344" b="1" i="1" u="sng" dirty="0">
                <a:solidFill>
                  <a:srgbClr val="17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Bold Italics"/>
                <a:ea typeface="Bellota Bold Italics"/>
                <a:cs typeface="Bellota Bold Italics"/>
                <a:sym typeface="Bellota Bold Italics"/>
              </a:rPr>
              <a:t>Environmental Education: Learning and Acting for a Better Future, oferit de Europass</a:t>
            </a:r>
            <a:r>
              <a:rPr lang="ro-RO" sz="2344" b="1" i="1" u="sng" dirty="0">
                <a:solidFill>
                  <a:srgbClr val="17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Bold Italics"/>
                <a:ea typeface="Bellota Bold Italics"/>
                <a:cs typeface="Bellota Bold Italics"/>
                <a:sym typeface="Bellota Bold Italics"/>
              </a:rPr>
              <a:t> </a:t>
            </a:r>
            <a:r>
              <a:rPr lang="en-US" sz="2344" b="1" i="1" u="sng" dirty="0">
                <a:solidFill>
                  <a:srgbClr val="17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Bold Italics"/>
                <a:ea typeface="Bellota Bold Italics"/>
                <a:cs typeface="Bellota Bold Italics"/>
                <a:sym typeface="Bellota Bold Italics"/>
              </a:rPr>
              <a:t>Teacher Academy</a:t>
            </a:r>
            <a:r>
              <a:rPr lang="en-US" sz="2344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, în Amsterdam, Olanda, în perioada 23-27 </a:t>
            </a:r>
            <a:r>
              <a:rPr lang="en-US" sz="2344" b="1" dirty="0" err="1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februarie</a:t>
            </a:r>
            <a:r>
              <a:rPr lang="en-US" sz="2344" b="1" dirty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 </a:t>
            </a:r>
            <a:r>
              <a:rPr lang="en-US" sz="2344" b="1" dirty="0" smtClean="0">
                <a:solidFill>
                  <a:srgbClr val="172900"/>
                </a:solidFill>
                <a:latin typeface="Bellota Bold"/>
                <a:ea typeface="Bellota Bold"/>
                <a:cs typeface="Bellota Bold"/>
                <a:sym typeface="Bellota Bold"/>
              </a:rPr>
              <a:t>2026</a:t>
            </a:r>
            <a:endParaRPr lang="en-US" sz="2344" b="1" dirty="0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5735" y="8891758"/>
            <a:ext cx="7677557" cy="887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0CF71B0-9747-4B59-B062-8B4171F724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64" y="7560675"/>
            <a:ext cx="2087954" cy="2063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D1F7E96-29EB-410C-95E6-0A72E3081B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98" y="7491303"/>
            <a:ext cx="2800909" cy="2800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5386" y="-719065"/>
            <a:ext cx="5449789" cy="11725130"/>
            <a:chOff x="0" y="0"/>
            <a:chExt cx="1664166" cy="3580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166" cy="3580426"/>
            </a:xfrm>
            <a:custGeom>
              <a:avLst/>
              <a:gdLst/>
              <a:ahLst/>
              <a:cxnLst/>
              <a:rect l="l" t="t" r="r" b="b"/>
              <a:pathLst>
                <a:path w="1664166" h="3580426">
                  <a:moveTo>
                    <a:pt x="0" y="0"/>
                  </a:moveTo>
                  <a:lnTo>
                    <a:pt x="1664166" y="0"/>
                  </a:lnTo>
                  <a:lnTo>
                    <a:pt x="1664166" y="3580426"/>
                  </a:lnTo>
                  <a:lnTo>
                    <a:pt x="0" y="3580426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4166" cy="362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2256536" y="3513195"/>
            <a:ext cx="11671631" cy="3260609"/>
            <a:chOff x="0" y="0"/>
            <a:chExt cx="1610488" cy="4499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488" cy="449909"/>
            </a:xfrm>
            <a:custGeom>
              <a:avLst/>
              <a:gdLst/>
              <a:ahLst/>
              <a:cxnLst/>
              <a:rect l="l" t="t" r="r" b="b"/>
              <a:pathLst>
                <a:path w="1610488" h="449909">
                  <a:moveTo>
                    <a:pt x="537119" y="19070"/>
                  </a:moveTo>
                  <a:cubicBezTo>
                    <a:pt x="619418" y="7556"/>
                    <a:pt x="713552" y="0"/>
                    <a:pt x="805678" y="0"/>
                  </a:cubicBezTo>
                  <a:cubicBezTo>
                    <a:pt x="897807" y="0"/>
                    <a:pt x="986458" y="6476"/>
                    <a:pt x="1068153" y="17990"/>
                  </a:cubicBezTo>
                  <a:cubicBezTo>
                    <a:pt x="1069894" y="18350"/>
                    <a:pt x="1071631" y="18350"/>
                    <a:pt x="1073369" y="18710"/>
                  </a:cubicBezTo>
                  <a:cubicBezTo>
                    <a:pt x="1380170" y="64765"/>
                    <a:pt x="1606143" y="186379"/>
                    <a:pt x="1610488" y="320441"/>
                  </a:cubicBezTo>
                  <a:lnTo>
                    <a:pt x="1610488" y="449909"/>
                  </a:lnTo>
                  <a:lnTo>
                    <a:pt x="0" y="449909"/>
                  </a:lnTo>
                  <a:lnTo>
                    <a:pt x="0" y="320537"/>
                  </a:lnTo>
                  <a:cubicBezTo>
                    <a:pt x="4346" y="185660"/>
                    <a:pt x="226842" y="64045"/>
                    <a:pt x="537119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610488" cy="37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04403" y="481051"/>
            <a:ext cx="11089374" cy="209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059"/>
              </a:lnSpc>
              <a:spcBef>
                <a:spcPct val="0"/>
              </a:spcBef>
            </a:pPr>
            <a:r>
              <a:rPr lang="en-US" sz="12185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REZULTATELE PROIECTULUI</a:t>
            </a:r>
          </a:p>
        </p:txBody>
      </p:sp>
      <p:sp>
        <p:nvSpPr>
          <p:cNvPr id="9" name="Freeform 9"/>
          <p:cNvSpPr/>
          <p:nvPr/>
        </p:nvSpPr>
        <p:spPr>
          <a:xfrm>
            <a:off x="1782099" y="927501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5" y="0"/>
                </a:lnTo>
                <a:lnTo>
                  <a:pt x="1341355" y="1341355"/>
                </a:lnTo>
                <a:lnTo>
                  <a:pt x="0" y="134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243" y="894309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4" y="0"/>
                </a:lnTo>
                <a:lnTo>
                  <a:pt x="1976864" y="1606201"/>
                </a:lnTo>
                <a:lnTo>
                  <a:pt x="0" y="1606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11944" y="1280517"/>
            <a:ext cx="881665" cy="69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05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893609" y="2462410"/>
            <a:ext cx="16320077" cy="0"/>
          </a:xfrm>
          <a:prstGeom prst="line">
            <a:avLst/>
          </a:prstGeom>
          <a:ln w="76200" cap="rnd">
            <a:solidFill>
              <a:srgbClr val="67A516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 rot="5400000" flipV="1">
            <a:off x="-2516625" y="1085156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6"/>
                </a:moveTo>
                <a:lnTo>
                  <a:pt x="6126111" y="1990576"/>
                </a:lnTo>
                <a:lnTo>
                  <a:pt x="6126111" y="0"/>
                </a:lnTo>
                <a:lnTo>
                  <a:pt x="0" y="0"/>
                </a:lnTo>
                <a:lnTo>
                  <a:pt x="0" y="19905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4" name="Freeform 14"/>
          <p:cNvSpPr/>
          <p:nvPr/>
        </p:nvSpPr>
        <p:spPr>
          <a:xfrm rot="5400000" flipV="1">
            <a:off x="-2516625" y="7213372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5"/>
                </a:moveTo>
                <a:lnTo>
                  <a:pt x="6126111" y="1990575"/>
                </a:lnTo>
                <a:lnTo>
                  <a:pt x="6126111" y="0"/>
                </a:lnTo>
                <a:lnTo>
                  <a:pt x="0" y="0"/>
                </a:lnTo>
                <a:lnTo>
                  <a:pt x="0" y="19905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579279" y="2452885"/>
            <a:ext cx="14395833" cy="836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dezvoltare profesională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ompeten</a:t>
            </a: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ț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e lingvistice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schimbarea comportamentului elevilor pentru o societate durabilă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8 certificate de participare, 8 certificate Europass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 programe </a:t>
            </a: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pentru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discipline opționale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 proiect județean, 2 proiecte locale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 proiect eTwinning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 ghid de bune practici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 workshop-uri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 conferințe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16 activități demonstrative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 concurs de benzi desenate pentru elevi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secțiune dedicată proiectului pe site-ul școlii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fișe de activitate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674921" lvl="1" indent="-337461" algn="just">
              <a:lnSpc>
                <a:spcPts val="4376"/>
              </a:lnSpc>
              <a:buFont typeface="Arial"/>
              <a:buChar char="•"/>
            </a:pPr>
            <a:endParaRPr lang="en-US" sz="3126" b="1" u="sng" dirty="0">
              <a:solidFill>
                <a:srgbClr val="172900"/>
              </a:solidFill>
              <a:latin typeface="Bellota Bold"/>
              <a:ea typeface="Bellota Bold"/>
              <a:cs typeface="Bellota Bold"/>
              <a:sym typeface="Bellota Bold"/>
              <a:hlinkClick r:id="rId8" tooltip="https://scoalaiacovantonovici.ro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2374229" y="4914900"/>
            <a:ext cx="3936413" cy="3877367"/>
          </a:xfrm>
          <a:custGeom>
            <a:avLst/>
            <a:gdLst/>
            <a:ahLst/>
            <a:cxnLst/>
            <a:rect l="l" t="t" r="r" b="b"/>
            <a:pathLst>
              <a:path w="3936413" h="3877367">
                <a:moveTo>
                  <a:pt x="0" y="0"/>
                </a:moveTo>
                <a:lnTo>
                  <a:pt x="3936413" y="0"/>
                </a:lnTo>
                <a:lnTo>
                  <a:pt x="3936413" y="3877366"/>
                </a:lnTo>
                <a:lnTo>
                  <a:pt x="0" y="38773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218908" y="2566847"/>
            <a:ext cx="1922602" cy="1946939"/>
          </a:xfrm>
          <a:custGeom>
            <a:avLst/>
            <a:gdLst/>
            <a:ahLst/>
            <a:cxnLst/>
            <a:rect l="l" t="t" r="r" b="b"/>
            <a:pathLst>
              <a:path w="1922602" h="1946939">
                <a:moveTo>
                  <a:pt x="0" y="0"/>
                </a:moveTo>
                <a:lnTo>
                  <a:pt x="1922602" y="0"/>
                </a:lnTo>
                <a:lnTo>
                  <a:pt x="1922602" y="1946938"/>
                </a:lnTo>
                <a:lnTo>
                  <a:pt x="0" y="19469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63141" y="2701815"/>
            <a:ext cx="1811971" cy="1811971"/>
          </a:xfrm>
          <a:custGeom>
            <a:avLst/>
            <a:gdLst/>
            <a:ahLst/>
            <a:cxnLst/>
            <a:rect l="l" t="t" r="r" b="b"/>
            <a:pathLst>
              <a:path w="1811971" h="1811971">
                <a:moveTo>
                  <a:pt x="0" y="0"/>
                </a:moveTo>
                <a:lnTo>
                  <a:pt x="1811971" y="0"/>
                </a:lnTo>
                <a:lnTo>
                  <a:pt x="1811971" y="1811971"/>
                </a:lnTo>
                <a:lnTo>
                  <a:pt x="0" y="18119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Rectangle 18"/>
          <p:cNvSpPr/>
          <p:nvPr/>
        </p:nvSpPr>
        <p:spPr>
          <a:xfrm>
            <a:off x="11041309" y="9167401"/>
            <a:ext cx="6933803" cy="776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</a:t>
            </a:r>
          </a:p>
          <a:p>
            <a:pPr algn="ctr"/>
            <a:r>
              <a:rPr lang="ro-RO" sz="1400" dirty="0"/>
              <a:t>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5386" y="-719065"/>
            <a:ext cx="5449789" cy="11725130"/>
            <a:chOff x="0" y="0"/>
            <a:chExt cx="1664166" cy="3580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166" cy="3580426"/>
            </a:xfrm>
            <a:custGeom>
              <a:avLst/>
              <a:gdLst/>
              <a:ahLst/>
              <a:cxnLst/>
              <a:rect l="l" t="t" r="r" b="b"/>
              <a:pathLst>
                <a:path w="1664166" h="3580426">
                  <a:moveTo>
                    <a:pt x="0" y="0"/>
                  </a:moveTo>
                  <a:lnTo>
                    <a:pt x="1664166" y="0"/>
                  </a:lnTo>
                  <a:lnTo>
                    <a:pt x="1664166" y="3580426"/>
                  </a:lnTo>
                  <a:lnTo>
                    <a:pt x="0" y="3580426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4166" cy="362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2256536" y="3513195"/>
            <a:ext cx="11671631" cy="3260609"/>
            <a:chOff x="0" y="0"/>
            <a:chExt cx="1610488" cy="4499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488" cy="449909"/>
            </a:xfrm>
            <a:custGeom>
              <a:avLst/>
              <a:gdLst/>
              <a:ahLst/>
              <a:cxnLst/>
              <a:rect l="l" t="t" r="r" b="b"/>
              <a:pathLst>
                <a:path w="1610488" h="449909">
                  <a:moveTo>
                    <a:pt x="537119" y="19070"/>
                  </a:moveTo>
                  <a:cubicBezTo>
                    <a:pt x="619418" y="7556"/>
                    <a:pt x="713552" y="0"/>
                    <a:pt x="805678" y="0"/>
                  </a:cubicBezTo>
                  <a:cubicBezTo>
                    <a:pt x="897807" y="0"/>
                    <a:pt x="986458" y="6476"/>
                    <a:pt x="1068153" y="17990"/>
                  </a:cubicBezTo>
                  <a:cubicBezTo>
                    <a:pt x="1069894" y="18350"/>
                    <a:pt x="1071631" y="18350"/>
                    <a:pt x="1073369" y="18710"/>
                  </a:cubicBezTo>
                  <a:cubicBezTo>
                    <a:pt x="1380170" y="64765"/>
                    <a:pt x="1606143" y="186379"/>
                    <a:pt x="1610488" y="320441"/>
                  </a:cubicBezTo>
                  <a:lnTo>
                    <a:pt x="1610488" y="449909"/>
                  </a:lnTo>
                  <a:lnTo>
                    <a:pt x="0" y="449909"/>
                  </a:lnTo>
                  <a:lnTo>
                    <a:pt x="0" y="320537"/>
                  </a:lnTo>
                  <a:cubicBezTo>
                    <a:pt x="4346" y="185660"/>
                    <a:pt x="226842" y="64045"/>
                    <a:pt x="537119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610488" cy="37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04403" y="481051"/>
            <a:ext cx="11089374" cy="18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059"/>
              </a:lnSpc>
              <a:spcBef>
                <a:spcPct val="0"/>
              </a:spcBef>
            </a:pPr>
            <a:r>
              <a:rPr lang="ro-RO" sz="12185" dirty="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LOGO  PROIECT</a:t>
            </a:r>
            <a:endParaRPr lang="en-US" sz="12185" dirty="0">
              <a:solidFill>
                <a:srgbClr val="34520D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782099" y="927501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5" y="0"/>
                </a:lnTo>
                <a:lnTo>
                  <a:pt x="1341355" y="1341355"/>
                </a:lnTo>
                <a:lnTo>
                  <a:pt x="0" y="134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243" y="894309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4" y="0"/>
                </a:lnTo>
                <a:lnTo>
                  <a:pt x="1976864" y="1606201"/>
                </a:lnTo>
                <a:lnTo>
                  <a:pt x="0" y="1606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11944" y="1280517"/>
            <a:ext cx="881665" cy="6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</a:t>
            </a:r>
            <a:r>
              <a:rPr lang="ro-RO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6</a:t>
            </a:r>
            <a:endParaRPr lang="en-US" sz="4049" dirty="0">
              <a:solidFill>
                <a:srgbClr val="FFFFEF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2893609" y="2462410"/>
            <a:ext cx="16320077" cy="0"/>
          </a:xfrm>
          <a:prstGeom prst="line">
            <a:avLst/>
          </a:prstGeom>
          <a:ln w="76200" cap="rnd">
            <a:solidFill>
              <a:srgbClr val="67A516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 rot="5400000" flipV="1">
            <a:off x="-2516625" y="1085156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6"/>
                </a:moveTo>
                <a:lnTo>
                  <a:pt x="6126111" y="1990576"/>
                </a:lnTo>
                <a:lnTo>
                  <a:pt x="6126111" y="0"/>
                </a:lnTo>
                <a:lnTo>
                  <a:pt x="0" y="0"/>
                </a:lnTo>
                <a:lnTo>
                  <a:pt x="0" y="19905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4" name="Freeform 14"/>
          <p:cNvSpPr/>
          <p:nvPr/>
        </p:nvSpPr>
        <p:spPr>
          <a:xfrm rot="5400000" flipV="1">
            <a:off x="-2516625" y="7213372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5"/>
                </a:moveTo>
                <a:lnTo>
                  <a:pt x="6126111" y="1990575"/>
                </a:lnTo>
                <a:lnTo>
                  <a:pt x="6126111" y="0"/>
                </a:lnTo>
                <a:lnTo>
                  <a:pt x="0" y="0"/>
                </a:lnTo>
                <a:lnTo>
                  <a:pt x="0" y="19905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861320" y="3924300"/>
            <a:ext cx="3978879" cy="4114800"/>
          </a:xfrm>
          <a:custGeom>
            <a:avLst/>
            <a:gdLst/>
            <a:ahLst/>
            <a:cxnLst/>
            <a:rect l="l" t="t" r="r" b="b"/>
            <a:pathLst>
              <a:path w="3936413" h="3877367">
                <a:moveTo>
                  <a:pt x="0" y="0"/>
                </a:moveTo>
                <a:lnTo>
                  <a:pt x="3936413" y="0"/>
                </a:lnTo>
                <a:lnTo>
                  <a:pt x="3936413" y="3877366"/>
                </a:lnTo>
                <a:lnTo>
                  <a:pt x="0" y="3877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11200" y="449313"/>
            <a:ext cx="1922602" cy="1946939"/>
          </a:xfrm>
          <a:custGeom>
            <a:avLst/>
            <a:gdLst/>
            <a:ahLst/>
            <a:cxnLst/>
            <a:rect l="l" t="t" r="r" b="b"/>
            <a:pathLst>
              <a:path w="1922602" h="1946939">
                <a:moveTo>
                  <a:pt x="0" y="0"/>
                </a:moveTo>
                <a:lnTo>
                  <a:pt x="1922602" y="0"/>
                </a:lnTo>
                <a:lnTo>
                  <a:pt x="1922602" y="1946938"/>
                </a:lnTo>
                <a:lnTo>
                  <a:pt x="0" y="1946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697200" y="456885"/>
            <a:ext cx="1811971" cy="1811971"/>
          </a:xfrm>
          <a:custGeom>
            <a:avLst/>
            <a:gdLst/>
            <a:ahLst/>
            <a:cxnLst/>
            <a:rect l="l" t="t" r="r" b="b"/>
            <a:pathLst>
              <a:path w="1811971" h="1811971">
                <a:moveTo>
                  <a:pt x="0" y="0"/>
                </a:moveTo>
                <a:lnTo>
                  <a:pt x="1811971" y="0"/>
                </a:lnTo>
                <a:lnTo>
                  <a:pt x="1811971" y="1811971"/>
                </a:lnTo>
                <a:lnTo>
                  <a:pt x="0" y="1811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Rectangle 18"/>
          <p:cNvSpPr/>
          <p:nvPr/>
        </p:nvSpPr>
        <p:spPr>
          <a:xfrm>
            <a:off x="4267200" y="8877300"/>
            <a:ext cx="6933803" cy="776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</a:t>
            </a:r>
          </a:p>
          <a:p>
            <a:pPr algn="ctr"/>
            <a:r>
              <a:rPr lang="ro-RO" sz="1400" dirty="0"/>
              <a:t>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E5CB05-F5AB-46B4-A0B1-E957B83373B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0065" r="25492" b="19512"/>
          <a:stretch/>
        </p:blipFill>
        <p:spPr>
          <a:xfrm>
            <a:off x="5616839" y="2558069"/>
            <a:ext cx="4800600" cy="60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5386" y="-719065"/>
            <a:ext cx="5449789" cy="11725130"/>
            <a:chOff x="0" y="0"/>
            <a:chExt cx="1664166" cy="3580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166" cy="3580426"/>
            </a:xfrm>
            <a:custGeom>
              <a:avLst/>
              <a:gdLst/>
              <a:ahLst/>
              <a:cxnLst/>
              <a:rect l="l" t="t" r="r" b="b"/>
              <a:pathLst>
                <a:path w="1664166" h="3580426">
                  <a:moveTo>
                    <a:pt x="0" y="0"/>
                  </a:moveTo>
                  <a:lnTo>
                    <a:pt x="1664166" y="0"/>
                  </a:lnTo>
                  <a:lnTo>
                    <a:pt x="1664166" y="3580426"/>
                  </a:lnTo>
                  <a:lnTo>
                    <a:pt x="0" y="3580426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4166" cy="362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2256536" y="3513195"/>
            <a:ext cx="11671631" cy="3260609"/>
            <a:chOff x="0" y="0"/>
            <a:chExt cx="1610488" cy="4499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488" cy="449909"/>
            </a:xfrm>
            <a:custGeom>
              <a:avLst/>
              <a:gdLst/>
              <a:ahLst/>
              <a:cxnLst/>
              <a:rect l="l" t="t" r="r" b="b"/>
              <a:pathLst>
                <a:path w="1610488" h="449909">
                  <a:moveTo>
                    <a:pt x="537119" y="19070"/>
                  </a:moveTo>
                  <a:cubicBezTo>
                    <a:pt x="619418" y="7556"/>
                    <a:pt x="713552" y="0"/>
                    <a:pt x="805678" y="0"/>
                  </a:cubicBezTo>
                  <a:cubicBezTo>
                    <a:pt x="897807" y="0"/>
                    <a:pt x="986458" y="6476"/>
                    <a:pt x="1068153" y="17990"/>
                  </a:cubicBezTo>
                  <a:cubicBezTo>
                    <a:pt x="1069894" y="18350"/>
                    <a:pt x="1071631" y="18350"/>
                    <a:pt x="1073369" y="18710"/>
                  </a:cubicBezTo>
                  <a:cubicBezTo>
                    <a:pt x="1380170" y="64765"/>
                    <a:pt x="1606143" y="186379"/>
                    <a:pt x="1610488" y="320441"/>
                  </a:cubicBezTo>
                  <a:lnTo>
                    <a:pt x="1610488" y="449909"/>
                  </a:lnTo>
                  <a:lnTo>
                    <a:pt x="0" y="449909"/>
                  </a:lnTo>
                  <a:lnTo>
                    <a:pt x="0" y="320537"/>
                  </a:lnTo>
                  <a:cubicBezTo>
                    <a:pt x="4346" y="185660"/>
                    <a:pt x="226842" y="64045"/>
                    <a:pt x="537119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610488" cy="37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04403" y="481051"/>
            <a:ext cx="11089374" cy="18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059"/>
              </a:lnSpc>
              <a:spcBef>
                <a:spcPct val="0"/>
              </a:spcBef>
            </a:pPr>
            <a:r>
              <a:rPr lang="en-US" sz="12185" dirty="0">
                <a:solidFill>
                  <a:srgbClr val="34520D"/>
                </a:solidFill>
                <a:latin typeface="AC Steelfish"/>
                <a:ea typeface="AC Steelfish"/>
                <a:cs typeface="AC Steelfish"/>
                <a:sym typeface="AC Steelfish"/>
              </a:rPr>
              <a:t>Lansarea proiectului</a:t>
            </a:r>
          </a:p>
        </p:txBody>
      </p:sp>
      <p:sp>
        <p:nvSpPr>
          <p:cNvPr id="9" name="Freeform 9"/>
          <p:cNvSpPr/>
          <p:nvPr/>
        </p:nvSpPr>
        <p:spPr>
          <a:xfrm>
            <a:off x="1782099" y="927501"/>
            <a:ext cx="1341355" cy="1341355"/>
          </a:xfrm>
          <a:custGeom>
            <a:avLst/>
            <a:gdLst/>
            <a:ahLst/>
            <a:cxnLst/>
            <a:rect l="l" t="t" r="r" b="b"/>
            <a:pathLst>
              <a:path w="1341355" h="1341355">
                <a:moveTo>
                  <a:pt x="0" y="0"/>
                </a:moveTo>
                <a:lnTo>
                  <a:pt x="1341355" y="0"/>
                </a:lnTo>
                <a:lnTo>
                  <a:pt x="1341355" y="1341355"/>
                </a:lnTo>
                <a:lnTo>
                  <a:pt x="0" y="134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243" y="894309"/>
            <a:ext cx="1976863" cy="1606202"/>
          </a:xfrm>
          <a:custGeom>
            <a:avLst/>
            <a:gdLst/>
            <a:ahLst/>
            <a:cxnLst/>
            <a:rect l="l" t="t" r="r" b="b"/>
            <a:pathLst>
              <a:path w="1976863" h="1606202">
                <a:moveTo>
                  <a:pt x="0" y="0"/>
                </a:moveTo>
                <a:lnTo>
                  <a:pt x="1976864" y="0"/>
                </a:lnTo>
                <a:lnTo>
                  <a:pt x="1976864" y="1606201"/>
                </a:lnTo>
                <a:lnTo>
                  <a:pt x="0" y="1606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11944" y="1280517"/>
            <a:ext cx="881665" cy="62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0</a:t>
            </a:r>
            <a:r>
              <a:rPr lang="ro-RO" sz="4049" dirty="0">
                <a:solidFill>
                  <a:srgbClr val="FFFFEF"/>
                </a:solidFill>
                <a:latin typeface="AC Steelfish"/>
                <a:ea typeface="AC Steelfish"/>
                <a:cs typeface="AC Steelfish"/>
                <a:sym typeface="AC Steelfish"/>
              </a:rPr>
              <a:t>7</a:t>
            </a:r>
            <a:endParaRPr lang="en-US" sz="4049" dirty="0">
              <a:solidFill>
                <a:srgbClr val="FFFFEF"/>
              </a:solidFill>
              <a:latin typeface="AC Steelfish"/>
              <a:ea typeface="AC Steelfish"/>
              <a:cs typeface="AC Steelfish"/>
              <a:sym typeface="AC Steelfish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2893609" y="2462410"/>
            <a:ext cx="16320077" cy="0"/>
          </a:xfrm>
          <a:prstGeom prst="line">
            <a:avLst/>
          </a:prstGeom>
          <a:ln w="76200" cap="rnd">
            <a:solidFill>
              <a:srgbClr val="67A516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 rot="5400000" flipV="1">
            <a:off x="-2516625" y="1085156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6"/>
                </a:moveTo>
                <a:lnTo>
                  <a:pt x="6126111" y="1990576"/>
                </a:lnTo>
                <a:lnTo>
                  <a:pt x="6126111" y="0"/>
                </a:lnTo>
                <a:lnTo>
                  <a:pt x="0" y="0"/>
                </a:lnTo>
                <a:lnTo>
                  <a:pt x="0" y="19905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4" name="Freeform 14"/>
          <p:cNvSpPr/>
          <p:nvPr/>
        </p:nvSpPr>
        <p:spPr>
          <a:xfrm rot="5400000" flipV="1">
            <a:off x="-2516625" y="7213372"/>
            <a:ext cx="6126112" cy="1990576"/>
          </a:xfrm>
          <a:custGeom>
            <a:avLst/>
            <a:gdLst/>
            <a:ahLst/>
            <a:cxnLst/>
            <a:rect l="l" t="t" r="r" b="b"/>
            <a:pathLst>
              <a:path w="6126112" h="1990576">
                <a:moveTo>
                  <a:pt x="0" y="1990575"/>
                </a:moveTo>
                <a:lnTo>
                  <a:pt x="6126111" y="1990575"/>
                </a:lnTo>
                <a:lnTo>
                  <a:pt x="6126111" y="0"/>
                </a:lnTo>
                <a:lnTo>
                  <a:pt x="0" y="0"/>
                </a:lnTo>
                <a:lnTo>
                  <a:pt x="0" y="19905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8965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344400" y="2933700"/>
            <a:ext cx="3936413" cy="3877367"/>
          </a:xfrm>
          <a:custGeom>
            <a:avLst/>
            <a:gdLst/>
            <a:ahLst/>
            <a:cxnLst/>
            <a:rect l="l" t="t" r="r" b="b"/>
            <a:pathLst>
              <a:path w="3936413" h="3877367">
                <a:moveTo>
                  <a:pt x="0" y="0"/>
                </a:moveTo>
                <a:lnTo>
                  <a:pt x="3936413" y="0"/>
                </a:lnTo>
                <a:lnTo>
                  <a:pt x="3936413" y="3877366"/>
                </a:lnTo>
                <a:lnTo>
                  <a:pt x="0" y="3877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141484" y="417576"/>
            <a:ext cx="1922602" cy="1946939"/>
          </a:xfrm>
          <a:custGeom>
            <a:avLst/>
            <a:gdLst/>
            <a:ahLst/>
            <a:cxnLst/>
            <a:rect l="l" t="t" r="r" b="b"/>
            <a:pathLst>
              <a:path w="1922602" h="1946939">
                <a:moveTo>
                  <a:pt x="0" y="0"/>
                </a:moveTo>
                <a:lnTo>
                  <a:pt x="1922602" y="0"/>
                </a:lnTo>
                <a:lnTo>
                  <a:pt x="1922602" y="1946938"/>
                </a:lnTo>
                <a:lnTo>
                  <a:pt x="0" y="1946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064085" y="540122"/>
            <a:ext cx="1811971" cy="1811971"/>
          </a:xfrm>
          <a:custGeom>
            <a:avLst/>
            <a:gdLst/>
            <a:ahLst/>
            <a:cxnLst/>
            <a:rect l="l" t="t" r="r" b="b"/>
            <a:pathLst>
              <a:path w="1811971" h="1811971">
                <a:moveTo>
                  <a:pt x="0" y="0"/>
                </a:moveTo>
                <a:lnTo>
                  <a:pt x="1811971" y="0"/>
                </a:lnTo>
                <a:lnTo>
                  <a:pt x="1811971" y="1811971"/>
                </a:lnTo>
                <a:lnTo>
                  <a:pt x="0" y="1811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1026" name="Picture 2" descr="C:\Users\I5 HP\Desktop\ERASMUS 2025\Lansare CP -1 sept 2025\Afis Erasmu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95" y="2718599"/>
            <a:ext cx="5257800" cy="74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658600" y="8801100"/>
            <a:ext cx="6096000" cy="1074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Conținutul prezentului material reprezintă responsabilitatea exlusivă a autorilor, iar Agenția Națională și Comisia Europeană </a:t>
            </a:r>
          </a:p>
          <a:p>
            <a:pPr algn="ctr"/>
            <a:r>
              <a:rPr lang="ro-RO" sz="1400" dirty="0"/>
              <a:t>nu sunt responsabile pentru modul în care va fi folosit conținutul informației.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289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589436" y="-711925"/>
            <a:ext cx="7471222" cy="11710850"/>
            <a:chOff x="0" y="0"/>
            <a:chExt cx="1883578" cy="2952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3578" cy="2952435"/>
            </a:xfrm>
            <a:custGeom>
              <a:avLst/>
              <a:gdLst/>
              <a:ahLst/>
              <a:cxnLst/>
              <a:rect l="l" t="t" r="r" b="b"/>
              <a:pathLst>
                <a:path w="1883578" h="2952435">
                  <a:moveTo>
                    <a:pt x="0" y="0"/>
                  </a:moveTo>
                  <a:lnTo>
                    <a:pt x="1883578" y="0"/>
                  </a:lnTo>
                  <a:lnTo>
                    <a:pt x="1883578" y="2952435"/>
                  </a:lnTo>
                  <a:lnTo>
                    <a:pt x="0" y="2952435"/>
                  </a:lnTo>
                  <a:close/>
                </a:path>
              </a:pathLst>
            </a:custGeom>
            <a:solidFill>
              <a:srgbClr val="3452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83578" cy="3000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5032010" y="310426"/>
            <a:ext cx="6126112" cy="3540036"/>
          </a:xfrm>
          <a:custGeom>
            <a:avLst/>
            <a:gdLst/>
            <a:ahLst/>
            <a:cxnLst/>
            <a:rect l="l" t="t" r="r" b="b"/>
            <a:pathLst>
              <a:path w="6126112" h="3540036">
                <a:moveTo>
                  <a:pt x="0" y="0"/>
                </a:moveTo>
                <a:lnTo>
                  <a:pt x="6126112" y="0"/>
                </a:lnTo>
                <a:lnTo>
                  <a:pt x="6126112" y="3540036"/>
                </a:lnTo>
                <a:lnTo>
                  <a:pt x="0" y="3540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6643"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8090505" y="3749981"/>
            <a:ext cx="11203701" cy="2787038"/>
            <a:chOff x="0" y="0"/>
            <a:chExt cx="1276328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6328" cy="317500"/>
            </a:xfrm>
            <a:custGeom>
              <a:avLst/>
              <a:gdLst/>
              <a:ahLst/>
              <a:cxnLst/>
              <a:rect l="l" t="t" r="r" b="b"/>
              <a:pathLst>
                <a:path w="1276328" h="317500">
                  <a:moveTo>
                    <a:pt x="425673" y="19070"/>
                  </a:moveTo>
                  <a:cubicBezTo>
                    <a:pt x="490895" y="7556"/>
                    <a:pt x="565497" y="0"/>
                    <a:pt x="638508" y="0"/>
                  </a:cubicBezTo>
                  <a:cubicBezTo>
                    <a:pt x="711521" y="0"/>
                    <a:pt x="781778" y="6476"/>
                    <a:pt x="846522" y="17990"/>
                  </a:cubicBezTo>
                  <a:cubicBezTo>
                    <a:pt x="847902" y="18350"/>
                    <a:pt x="849278" y="18350"/>
                    <a:pt x="850655" y="18710"/>
                  </a:cubicBezTo>
                  <a:cubicBezTo>
                    <a:pt x="1093798" y="64765"/>
                    <a:pt x="1272884" y="186379"/>
                    <a:pt x="1276328" y="317500"/>
                  </a:cubicBezTo>
                  <a:lnTo>
                    <a:pt x="1276328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3444" y="185660"/>
                    <a:pt x="179774" y="64045"/>
                    <a:pt x="425673" y="1907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1276328" cy="238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002634" y="1561937"/>
            <a:ext cx="7854148" cy="7623437"/>
            <a:chOff x="-23042" y="66269"/>
            <a:chExt cx="6542159" cy="6349987"/>
          </a:xfrm>
        </p:grpSpPr>
        <p:sp>
          <p:nvSpPr>
            <p:cNvPr id="10" name="Freeform 10"/>
            <p:cNvSpPr/>
            <p:nvPr/>
          </p:nvSpPr>
          <p:spPr>
            <a:xfrm>
              <a:off x="-23042" y="119141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16731" r="223" b="-3326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EF"/>
            </a:solidFill>
          </p:spPr>
        </p:sp>
      </p:grpSp>
      <p:sp>
        <p:nvSpPr>
          <p:cNvPr id="12" name="Freeform 12"/>
          <p:cNvSpPr/>
          <p:nvPr/>
        </p:nvSpPr>
        <p:spPr>
          <a:xfrm flipH="1">
            <a:off x="12298837" y="524263"/>
            <a:ext cx="5650172" cy="8714987"/>
          </a:xfrm>
          <a:custGeom>
            <a:avLst/>
            <a:gdLst/>
            <a:ahLst/>
            <a:cxnLst/>
            <a:rect l="l" t="t" r="r" b="b"/>
            <a:pathLst>
              <a:path w="5650172" h="8714987">
                <a:moveTo>
                  <a:pt x="5650172" y="0"/>
                </a:moveTo>
                <a:lnTo>
                  <a:pt x="0" y="0"/>
                </a:lnTo>
                <a:lnTo>
                  <a:pt x="0" y="8714987"/>
                </a:lnTo>
                <a:lnTo>
                  <a:pt x="5650172" y="8714987"/>
                </a:lnTo>
                <a:lnTo>
                  <a:pt x="565017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r="-54629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9226812" y="6544992"/>
            <a:ext cx="4812703" cy="2694258"/>
          </a:xfrm>
          <a:custGeom>
            <a:avLst/>
            <a:gdLst/>
            <a:ahLst/>
            <a:cxnLst/>
            <a:rect l="l" t="t" r="r" b="b"/>
            <a:pathLst>
              <a:path w="4812703" h="2694258">
                <a:moveTo>
                  <a:pt x="4812703" y="0"/>
                </a:moveTo>
                <a:lnTo>
                  <a:pt x="0" y="0"/>
                </a:lnTo>
                <a:lnTo>
                  <a:pt x="0" y="2694258"/>
                </a:lnTo>
                <a:lnTo>
                  <a:pt x="4812703" y="2694258"/>
                </a:lnTo>
                <a:lnTo>
                  <a:pt x="48127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81536" t="-223465"/>
            </a:stretch>
          </a:blipFill>
        </p:spPr>
      </p:sp>
      <p:sp>
        <p:nvSpPr>
          <p:cNvPr id="14" name="Freeform 14"/>
          <p:cNvSpPr/>
          <p:nvPr/>
        </p:nvSpPr>
        <p:spPr>
          <a:xfrm rot="5400000">
            <a:off x="15032010" y="6479092"/>
            <a:ext cx="6126112" cy="3540036"/>
          </a:xfrm>
          <a:custGeom>
            <a:avLst/>
            <a:gdLst/>
            <a:ahLst/>
            <a:cxnLst/>
            <a:rect l="l" t="t" r="r" b="b"/>
            <a:pathLst>
              <a:path w="6126112" h="3540036">
                <a:moveTo>
                  <a:pt x="0" y="0"/>
                </a:moveTo>
                <a:lnTo>
                  <a:pt x="6126112" y="0"/>
                </a:lnTo>
                <a:lnTo>
                  <a:pt x="6126112" y="3540037"/>
                </a:lnTo>
                <a:lnTo>
                  <a:pt x="0" y="3540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664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60237" y="6274606"/>
            <a:ext cx="324050" cy="422216"/>
          </a:xfrm>
          <a:custGeom>
            <a:avLst/>
            <a:gdLst/>
            <a:ahLst/>
            <a:cxnLst/>
            <a:rect l="l" t="t" r="r" b="b"/>
            <a:pathLst>
              <a:path w="324050" h="422216">
                <a:moveTo>
                  <a:pt x="0" y="0"/>
                </a:moveTo>
                <a:lnTo>
                  <a:pt x="324050" y="0"/>
                </a:lnTo>
                <a:lnTo>
                  <a:pt x="324050" y="422216"/>
                </a:lnTo>
                <a:lnTo>
                  <a:pt x="0" y="422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7333" y="7054304"/>
            <a:ext cx="389858" cy="388884"/>
          </a:xfrm>
          <a:custGeom>
            <a:avLst/>
            <a:gdLst/>
            <a:ahLst/>
            <a:cxnLst/>
            <a:rect l="l" t="t" r="r" b="b"/>
            <a:pathLst>
              <a:path w="389858" h="388884">
                <a:moveTo>
                  <a:pt x="0" y="0"/>
                </a:moveTo>
                <a:lnTo>
                  <a:pt x="389858" y="0"/>
                </a:lnTo>
                <a:lnTo>
                  <a:pt x="389858" y="388884"/>
                </a:lnTo>
                <a:lnTo>
                  <a:pt x="0" y="388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27333" y="7894442"/>
            <a:ext cx="389858" cy="230504"/>
          </a:xfrm>
          <a:custGeom>
            <a:avLst/>
            <a:gdLst/>
            <a:ahLst/>
            <a:cxnLst/>
            <a:rect l="l" t="t" r="r" b="b"/>
            <a:pathLst>
              <a:path w="389858" h="230504">
                <a:moveTo>
                  <a:pt x="0" y="0"/>
                </a:moveTo>
                <a:lnTo>
                  <a:pt x="389858" y="0"/>
                </a:lnTo>
                <a:lnTo>
                  <a:pt x="389858" y="230504"/>
                </a:lnTo>
                <a:lnTo>
                  <a:pt x="0" y="230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02684" y="8552731"/>
            <a:ext cx="239157" cy="435821"/>
          </a:xfrm>
          <a:custGeom>
            <a:avLst/>
            <a:gdLst/>
            <a:ahLst/>
            <a:cxnLst/>
            <a:rect l="l" t="t" r="r" b="b"/>
            <a:pathLst>
              <a:path w="239157" h="435821">
                <a:moveTo>
                  <a:pt x="0" y="0"/>
                </a:moveTo>
                <a:lnTo>
                  <a:pt x="239157" y="0"/>
                </a:lnTo>
                <a:lnTo>
                  <a:pt x="239157" y="435821"/>
                </a:lnTo>
                <a:lnTo>
                  <a:pt x="0" y="4358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33400" y="7129264"/>
            <a:ext cx="9117502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94"/>
              </a:lnSpc>
            </a:pPr>
            <a:r>
              <a:rPr lang="en-US" sz="7424" b="1" dirty="0">
                <a:solidFill>
                  <a:srgbClr val="34520D"/>
                </a:solidFill>
                <a:latin typeface="Dynamo Medium"/>
                <a:ea typeface="Dynamo Medium"/>
                <a:cs typeface="Dynamo Medium"/>
                <a:sym typeface="Dynamo Medium"/>
              </a:rPr>
              <a:t>VĂ MULȚUMIM PENTRU ATENȚIE!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endParaRPr lang="en-US" sz="7424" b="1" dirty="0">
              <a:solidFill>
                <a:srgbClr val="34520D"/>
              </a:solidFill>
              <a:latin typeface="Dynamo Medium"/>
              <a:ea typeface="Dynamo Medium"/>
              <a:cs typeface="Dynamo Medium"/>
              <a:sym typeface="Dynamo Medium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9546389" y="1798959"/>
            <a:ext cx="1778089" cy="1613616"/>
          </a:xfrm>
          <a:custGeom>
            <a:avLst/>
            <a:gdLst/>
            <a:ahLst/>
            <a:cxnLst/>
            <a:rect l="l" t="t" r="r" b="b"/>
            <a:pathLst>
              <a:path w="1778089" h="1613616">
                <a:moveTo>
                  <a:pt x="1778089" y="0"/>
                </a:moveTo>
                <a:lnTo>
                  <a:pt x="0" y="0"/>
                </a:lnTo>
                <a:lnTo>
                  <a:pt x="0" y="1613616"/>
                </a:lnTo>
                <a:lnTo>
                  <a:pt x="1778089" y="1613616"/>
                </a:lnTo>
                <a:lnTo>
                  <a:pt x="177808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782619" y="1798959"/>
            <a:ext cx="2983832" cy="3116301"/>
          </a:xfrm>
          <a:custGeom>
            <a:avLst/>
            <a:gdLst/>
            <a:ahLst/>
            <a:cxnLst/>
            <a:rect l="l" t="t" r="r" b="b"/>
            <a:pathLst>
              <a:path w="2236664" h="2236664">
                <a:moveTo>
                  <a:pt x="0" y="0"/>
                </a:moveTo>
                <a:lnTo>
                  <a:pt x="2236664" y="0"/>
                </a:lnTo>
                <a:lnTo>
                  <a:pt x="2236664" y="2236664"/>
                </a:lnTo>
                <a:lnTo>
                  <a:pt x="0" y="223666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65489" y="1542230"/>
            <a:ext cx="3004884" cy="3180813"/>
          </a:xfrm>
          <a:custGeom>
            <a:avLst/>
            <a:gdLst/>
            <a:ahLst/>
            <a:cxnLst/>
            <a:rect l="l" t="t" r="r" b="b"/>
            <a:pathLst>
              <a:path w="2347659" h="2377376">
                <a:moveTo>
                  <a:pt x="0" y="0"/>
                </a:moveTo>
                <a:lnTo>
                  <a:pt x="2347659" y="0"/>
                </a:lnTo>
                <a:lnTo>
                  <a:pt x="2347659" y="2377376"/>
                </a:lnTo>
                <a:lnTo>
                  <a:pt x="0" y="237737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3" name="Rectangle 22"/>
          <p:cNvSpPr/>
          <p:nvPr/>
        </p:nvSpPr>
        <p:spPr>
          <a:xfrm>
            <a:off x="987631" y="5043510"/>
            <a:ext cx="7467600" cy="2010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/>
              <a:t>Conținutul prezentului material </a:t>
            </a:r>
          </a:p>
          <a:p>
            <a:pPr algn="ctr"/>
            <a:r>
              <a:rPr lang="ro-RO" sz="2400" dirty="0"/>
              <a:t>reprezintă responsabilitatea exlusivă a autorilor, </a:t>
            </a:r>
          </a:p>
          <a:p>
            <a:pPr algn="ctr"/>
            <a:r>
              <a:rPr lang="ro-RO" sz="2400" dirty="0"/>
              <a:t>iar Agenția Națională și Comisia Europeană </a:t>
            </a:r>
          </a:p>
          <a:p>
            <a:pPr algn="ctr"/>
            <a:r>
              <a:rPr lang="ro-RO" sz="2400" dirty="0"/>
              <a:t>nu sunt responsabile pentru modul în care va fi folosit</a:t>
            </a:r>
          </a:p>
          <a:p>
            <a:pPr algn="ctr"/>
            <a:r>
              <a:rPr lang="ro-RO" sz="2400" dirty="0"/>
              <a:t> conținutul informației.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639</Words>
  <Application>Microsoft Office PowerPoint</Application>
  <PresentationFormat>Custom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AC Steelfish</vt:lpstr>
      <vt:lpstr>Dynamo Medium</vt:lpstr>
      <vt:lpstr>Times New Roman</vt:lpstr>
      <vt:lpstr>Binggo Wood</vt:lpstr>
      <vt:lpstr>Bellota Bold</vt:lpstr>
      <vt:lpstr>Rosario Bold</vt:lpstr>
      <vt:lpstr>Calistoga</vt:lpstr>
      <vt:lpstr>Rosario</vt:lpstr>
      <vt:lpstr>Bellota Bold Italics</vt:lpstr>
      <vt:lpstr>Kent Shadowed</vt:lpstr>
      <vt:lpstr>Malik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Salvează mediul și fii eco</dc:title>
  <cp:lastModifiedBy>maria</cp:lastModifiedBy>
  <cp:revision>18</cp:revision>
  <dcterms:created xsi:type="dcterms:W3CDTF">2006-08-16T00:00:00Z</dcterms:created>
  <dcterms:modified xsi:type="dcterms:W3CDTF">2026-05-10T14:53:35Z</dcterms:modified>
  <dc:identifier>DAGxJY-yY2w</dc:identifier>
</cp:coreProperties>
</file>